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08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556500" cy="10693400"/>
  <p:notesSz cx="7031038" cy="101631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鶴崎修一" initials="鶴崎修一" lastIdx="1" clrIdx="0">
    <p:extLst>
      <p:ext uri="{19B8F6BF-5375-455C-9EA6-DF929625EA0E}">
        <p15:presenceInfo xmlns:p15="http://schemas.microsoft.com/office/powerpoint/2012/main" userId="鶴崎修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D"/>
    <a:srgbClr val="FFFF99"/>
    <a:srgbClr val="FFFF5D"/>
    <a:srgbClr val="FEECDE"/>
    <a:srgbClr val="990000"/>
    <a:srgbClr val="993300"/>
    <a:srgbClr val="FF8C53"/>
    <a:srgbClr val="FF7733"/>
    <a:srgbClr val="FFEFE7"/>
    <a:srgbClr val="D24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64"/>
    <p:restoredTop sz="97422"/>
  </p:normalViewPr>
  <p:slideViewPr>
    <p:cSldViewPr>
      <p:cViewPr>
        <p:scale>
          <a:sx n="125" d="100"/>
          <a:sy n="125" d="100"/>
        </p:scale>
        <p:origin x="690" y="450"/>
      </p:cViewPr>
      <p:guideLst>
        <p:guide orient="horz" pos="2880"/>
        <p:guide pos="2160"/>
      </p:guideLst>
    </p:cSldViewPr>
  </p:slideViewPr>
  <p:notesTextViewPr>
    <p:cViewPr>
      <p:scale>
        <a:sx n="60" d="100"/>
        <a:sy n="6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46784" cy="508159"/>
          </a:xfrm>
          <a:prstGeom prst="rect">
            <a:avLst/>
          </a:prstGeom>
        </p:spPr>
        <p:txBody>
          <a:bodyPr vert="horz" lIns="91363" tIns="45679" rIns="91363" bIns="456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2633" y="3"/>
            <a:ext cx="3046784" cy="508159"/>
          </a:xfrm>
          <a:prstGeom prst="rect">
            <a:avLst/>
          </a:prstGeom>
        </p:spPr>
        <p:txBody>
          <a:bodyPr vert="horz" lIns="91363" tIns="45679" rIns="91363" bIns="45679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2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653252"/>
            <a:ext cx="3046784" cy="508159"/>
          </a:xfrm>
          <a:prstGeom prst="rect">
            <a:avLst/>
          </a:prstGeom>
        </p:spPr>
        <p:txBody>
          <a:bodyPr vert="horz" lIns="91363" tIns="45679" rIns="91363" bIns="456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2633" y="9653252"/>
            <a:ext cx="3046784" cy="508159"/>
          </a:xfrm>
          <a:prstGeom prst="rect">
            <a:avLst/>
          </a:prstGeom>
        </p:spPr>
        <p:txBody>
          <a:bodyPr vert="horz" lIns="91363" tIns="45679" rIns="91363" bIns="45679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46784" cy="508159"/>
          </a:xfrm>
          <a:prstGeom prst="rect">
            <a:avLst/>
          </a:prstGeom>
        </p:spPr>
        <p:txBody>
          <a:bodyPr vert="horz" lIns="93821" tIns="46909" rIns="93821" bIns="469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2634" y="4"/>
            <a:ext cx="3046784" cy="508159"/>
          </a:xfrm>
          <a:prstGeom prst="rect">
            <a:avLst/>
          </a:prstGeom>
        </p:spPr>
        <p:txBody>
          <a:bodyPr vert="horz" lIns="93821" tIns="46909" rIns="93821" bIns="46909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2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762000"/>
            <a:ext cx="2693988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21" tIns="46909" rIns="93821" bIns="46909" rtlCol="0" anchor="ctr"/>
          <a:lstStyle/>
          <a:p>
            <a:endParaRPr lang="ja-JP" altLang="en-US"/>
          </a:p>
        </p:txBody>
      </p:sp>
      <p:sp>
        <p:nvSpPr>
          <p:cNvPr id="12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105" y="4827514"/>
            <a:ext cx="5624830" cy="4573429"/>
          </a:xfrm>
          <a:prstGeom prst="rect">
            <a:avLst/>
          </a:prstGeom>
        </p:spPr>
        <p:txBody>
          <a:bodyPr vert="horz" lIns="93821" tIns="46909" rIns="93821" bIns="469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2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653253"/>
            <a:ext cx="3046784" cy="508159"/>
          </a:xfrm>
          <a:prstGeom prst="rect">
            <a:avLst/>
          </a:prstGeom>
        </p:spPr>
        <p:txBody>
          <a:bodyPr vert="horz" lIns="93821" tIns="46909" rIns="93821" bIns="469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2634" y="9653253"/>
            <a:ext cx="3046784" cy="508159"/>
          </a:xfrm>
          <a:prstGeom prst="rect">
            <a:avLst/>
          </a:prstGeom>
        </p:spPr>
        <p:txBody>
          <a:bodyPr vert="horz" lIns="93821" tIns="46909" rIns="93821" bIns="46909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四角形 173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39" name="四角形 17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40" name="四角形 17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3821" tIns="46909" rIns="93821" bIns="46909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92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1"/>
          <p:cNvSpPr>
            <a:spLocks noGrp="1"/>
          </p:cNvSpPr>
          <p:nvPr>
            <p:ph type="ctrTitle"/>
          </p:nvPr>
        </p:nvSpPr>
        <p:spPr>
          <a:xfrm>
            <a:off x="377825" y="2577148"/>
            <a:ext cx="6800850" cy="2095877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32" name="サブタイトル 2"/>
          <p:cNvSpPr>
            <a:spLocks noGrp="1"/>
          </p:cNvSpPr>
          <p:nvPr>
            <p:ph type="subTitle" idx="1"/>
          </p:nvPr>
        </p:nvSpPr>
        <p:spPr>
          <a:xfrm>
            <a:off x="377825" y="4822731"/>
            <a:ext cx="6800850" cy="3592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1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2708142"/>
            <a:ext cx="6800850" cy="660575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3" y="428233"/>
            <a:ext cx="1700213" cy="88856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88856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 dirty="0"/>
          </a:p>
        </p:txBody>
      </p:sp>
      <p:sp>
        <p:nvSpPr>
          <p:cNvPr id="11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825" y="2708142"/>
            <a:ext cx="6800850" cy="66757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2022/5/21</a:t>
            </a:fld>
            <a:endParaRPr lang="ja-JP" altLang="en-US" dirty="0"/>
          </a:p>
        </p:txBody>
      </p:sp>
      <p:sp>
        <p:nvSpPr>
          <p:cNvPr id="11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1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タイトル 1"/>
          <p:cNvSpPr>
            <a:spLocks noGrp="1"/>
          </p:cNvSpPr>
          <p:nvPr>
            <p:ph type="title"/>
          </p:nvPr>
        </p:nvSpPr>
        <p:spPr>
          <a:xfrm>
            <a:off x="377825" y="4598172"/>
            <a:ext cx="6800850" cy="1646761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1847331"/>
            <a:ext cx="6800850" cy="2750841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708144"/>
            <a:ext cx="3281412" cy="66057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67510" y="2708144"/>
            <a:ext cx="3311165" cy="66057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 dirty="0"/>
          </a:p>
        </p:txBody>
      </p:sp>
      <p:sp>
        <p:nvSpPr>
          <p:cNvPr id="11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393640"/>
            <a:ext cx="3281412" cy="997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5" y="3391193"/>
            <a:ext cx="3281412" cy="592270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97263" y="2393640"/>
            <a:ext cx="3281412" cy="997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97263" y="3391193"/>
            <a:ext cx="3281412" cy="592270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タイトル 1"/>
          <p:cNvSpPr>
            <a:spLocks noGrp="1"/>
          </p:cNvSpPr>
          <p:nvPr>
            <p:ph type="title"/>
          </p:nvPr>
        </p:nvSpPr>
        <p:spPr>
          <a:xfrm>
            <a:off x="377826" y="425755"/>
            <a:ext cx="2486036" cy="18119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04664" y="425759"/>
            <a:ext cx="3906702" cy="87978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652001"/>
            <a:ext cx="2486036" cy="66618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1481127" y="7311585"/>
            <a:ext cx="4533900" cy="88369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331565"/>
            <a:ext cx="4533900" cy="68277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1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265960"/>
            <a:ext cx="4533900" cy="10479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11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082312" y="9725586"/>
            <a:ext cx="3391877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1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652789"/>
            <a:ext cx="6800850" cy="155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708142"/>
            <a:ext cx="6800850" cy="6675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725586"/>
            <a:ext cx="15557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2022/5/21</a:t>
            </a:fld>
            <a:endParaRPr lang="ja-JP" altLang="en-US" dirty="0"/>
          </a:p>
        </p:txBody>
      </p:sp>
      <p:sp>
        <p:nvSpPr>
          <p:cNvPr id="11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593202" y="9725586"/>
            <a:ext cx="158547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図形 418"/>
          <p:cNvSpPr/>
          <p:nvPr/>
        </p:nvSpPr>
        <p:spPr>
          <a:xfrm rot="5400000">
            <a:off x="405245" y="1272292"/>
            <a:ext cx="7921738" cy="5959862"/>
          </a:xfrm>
          <a:prstGeom prst="halfFrame">
            <a:avLst>
              <a:gd name="adj1" fmla="val 3602"/>
              <a:gd name="adj2" fmla="val 4288"/>
            </a:avLst>
          </a:prstGeom>
          <a:solidFill>
            <a:srgbClr val="F3DED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5" name="図形 422"/>
          <p:cNvSpPr/>
          <p:nvPr/>
        </p:nvSpPr>
        <p:spPr>
          <a:xfrm rot="5400000">
            <a:off x="114050" y="1601648"/>
            <a:ext cx="7921738" cy="5959862"/>
          </a:xfrm>
          <a:prstGeom prst="halfFrame">
            <a:avLst>
              <a:gd name="adj1" fmla="val 491"/>
              <a:gd name="adj2" fmla="val 491"/>
            </a:avLst>
          </a:prstGeom>
          <a:solidFill>
            <a:srgbClr val="F3DED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6" name="図形 406"/>
          <p:cNvSpPr/>
          <p:nvPr/>
        </p:nvSpPr>
        <p:spPr>
          <a:xfrm flipH="1">
            <a:off x="298638" y="5978366"/>
            <a:ext cx="568202" cy="568202"/>
          </a:xfrm>
          <a:prstGeom prst="flowChartConnector">
            <a:avLst/>
          </a:prstGeom>
          <a:solidFill>
            <a:srgbClr val="EDCCC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7" name="図形 423"/>
          <p:cNvSpPr/>
          <p:nvPr/>
        </p:nvSpPr>
        <p:spPr>
          <a:xfrm rot="16200000">
            <a:off x="-449447" y="3238312"/>
            <a:ext cx="7921738" cy="5959862"/>
          </a:xfrm>
          <a:prstGeom prst="halfFrame">
            <a:avLst>
              <a:gd name="adj1" fmla="val 491"/>
              <a:gd name="adj2" fmla="val 491"/>
            </a:avLst>
          </a:prstGeom>
          <a:solidFill>
            <a:srgbClr val="F3DED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8" name="図形 419"/>
          <p:cNvSpPr/>
          <p:nvPr/>
        </p:nvSpPr>
        <p:spPr>
          <a:xfrm rot="16200000">
            <a:off x="-1161437" y="3217717"/>
            <a:ext cx="8706261" cy="5959862"/>
          </a:xfrm>
          <a:prstGeom prst="halfFrame">
            <a:avLst>
              <a:gd name="adj1" fmla="val 3602"/>
              <a:gd name="adj2" fmla="val 4288"/>
            </a:avLst>
          </a:prstGeom>
          <a:solidFill>
            <a:srgbClr val="F3DEDD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 dirty="0"/>
          </a:p>
        </p:txBody>
      </p:sp>
      <p:sp>
        <p:nvSpPr>
          <p:cNvPr id="1321" name="図形 399"/>
          <p:cNvSpPr/>
          <p:nvPr/>
        </p:nvSpPr>
        <p:spPr>
          <a:xfrm>
            <a:off x="-54357" y="6243180"/>
            <a:ext cx="7568858" cy="347220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3388"/>
                </a:moveTo>
                <a:cubicBezTo>
                  <a:pt x="2262" y="12621"/>
                  <a:pt x="4525" y="21684"/>
                  <a:pt x="7282" y="21600"/>
                </a:cubicBezTo>
                <a:cubicBezTo>
                  <a:pt x="10039" y="21515"/>
                  <a:pt x="14211" y="5844"/>
                  <a:pt x="16580" y="2456"/>
                </a:cubicBezTo>
                <a:cubicBezTo>
                  <a:pt x="18948" y="-931"/>
                  <a:pt x="20256" y="0"/>
                  <a:pt x="21564" y="931"/>
                </a:cubicBezTo>
              </a:path>
            </a:pathLst>
          </a:custGeom>
          <a:noFill/>
          <a:ln w="31750" cap="flat" cmpd="sng" algn="ctr">
            <a:solidFill>
              <a:srgbClr val="EDCCCB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5" name="図形 394"/>
          <p:cNvSpPr/>
          <p:nvPr/>
        </p:nvSpPr>
        <p:spPr>
          <a:xfrm>
            <a:off x="-289571" y="614219"/>
            <a:ext cx="7842519" cy="126057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13652"/>
                </a:moveTo>
                <a:cubicBezTo>
                  <a:pt x="2487" y="18339"/>
                  <a:pt x="4943" y="22822"/>
                  <a:pt x="7430" y="20988"/>
                </a:cubicBezTo>
                <a:cubicBezTo>
                  <a:pt x="9918" y="19154"/>
                  <a:pt x="13098" y="4686"/>
                  <a:pt x="14924" y="1630"/>
                </a:cubicBezTo>
                <a:cubicBezTo>
                  <a:pt x="16751" y="-1426"/>
                  <a:pt x="17286" y="611"/>
                  <a:pt x="18388" y="2037"/>
                </a:cubicBezTo>
                <a:cubicBezTo>
                  <a:pt x="19490" y="3464"/>
                  <a:pt x="20529" y="6724"/>
                  <a:pt x="21600" y="10188"/>
                </a:cubicBezTo>
              </a:path>
            </a:pathLst>
          </a:custGeom>
          <a:noFill/>
          <a:ln w="127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6" name="図形 397"/>
          <p:cNvSpPr/>
          <p:nvPr/>
        </p:nvSpPr>
        <p:spPr>
          <a:xfrm>
            <a:off x="-130969" y="772219"/>
            <a:ext cx="7705162" cy="110103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20895"/>
                </a:moveTo>
                <a:cubicBezTo>
                  <a:pt x="1635" y="21600"/>
                  <a:pt x="3238" y="22539"/>
                  <a:pt x="5909" y="19252"/>
                </a:cubicBezTo>
                <a:cubicBezTo>
                  <a:pt x="8579" y="15965"/>
                  <a:pt x="13554" y="3756"/>
                  <a:pt x="16158" y="1173"/>
                </a:cubicBezTo>
                <a:cubicBezTo>
                  <a:pt x="18762" y="-1408"/>
                  <a:pt x="20164" y="1173"/>
                  <a:pt x="21600" y="3756"/>
                </a:cubicBezTo>
              </a:path>
            </a:pathLst>
          </a:custGeom>
          <a:noFill/>
          <a:ln w="4445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7" name="図形 384"/>
          <p:cNvSpPr/>
          <p:nvPr/>
        </p:nvSpPr>
        <p:spPr>
          <a:xfrm>
            <a:off x="2266250" y="822042"/>
            <a:ext cx="1305338" cy="1305338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0" name="図形 387"/>
          <p:cNvSpPr/>
          <p:nvPr/>
        </p:nvSpPr>
        <p:spPr>
          <a:xfrm>
            <a:off x="4050183" y="450700"/>
            <a:ext cx="1024067" cy="1024067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2" name="図形 409"/>
          <p:cNvSpPr/>
          <p:nvPr/>
        </p:nvSpPr>
        <p:spPr>
          <a:xfrm>
            <a:off x="-42278" y="6542603"/>
            <a:ext cx="7562115" cy="217101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11156"/>
                </a:moveTo>
                <a:cubicBezTo>
                  <a:pt x="1766" y="17090"/>
                  <a:pt x="3532" y="22786"/>
                  <a:pt x="7064" y="21125"/>
                </a:cubicBezTo>
                <a:cubicBezTo>
                  <a:pt x="10596" y="19463"/>
                  <a:pt x="16030" y="9731"/>
                  <a:pt x="21532" y="0"/>
                </a:cubicBezTo>
              </a:path>
            </a:pathLst>
          </a:custGeom>
          <a:noFill/>
          <a:ln w="63500" cap="flat" cmpd="sng" algn="ctr">
            <a:solidFill>
              <a:srgbClr val="EDCCCB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3" name="図形 401"/>
          <p:cNvSpPr/>
          <p:nvPr/>
        </p:nvSpPr>
        <p:spPr>
          <a:xfrm>
            <a:off x="-54357" y="6331382"/>
            <a:ext cx="7574019" cy="325016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11384"/>
                </a:moveTo>
                <a:cubicBezTo>
                  <a:pt x="1416" y="17077"/>
                  <a:pt x="2800" y="22691"/>
                  <a:pt x="5601" y="21366"/>
                </a:cubicBezTo>
                <a:cubicBezTo>
                  <a:pt x="8401" y="20040"/>
                  <a:pt x="14324" y="6706"/>
                  <a:pt x="16964" y="3197"/>
                </a:cubicBezTo>
                <a:cubicBezTo>
                  <a:pt x="19604" y="-311"/>
                  <a:pt x="20602" y="-77"/>
                  <a:pt x="21600" y="77"/>
                </a:cubicBezTo>
              </a:path>
            </a:pathLst>
          </a:custGeom>
          <a:noFill/>
          <a:ln w="12700" cap="flat" cmpd="sng" algn="ctr">
            <a:solidFill>
              <a:srgbClr val="EDCCCB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 dirty="0"/>
          </a:p>
        </p:txBody>
      </p:sp>
      <p:sp>
        <p:nvSpPr>
          <p:cNvPr id="1334" name="図形 407"/>
          <p:cNvSpPr/>
          <p:nvPr/>
        </p:nvSpPr>
        <p:spPr>
          <a:xfrm flipH="1">
            <a:off x="-21325" y="5607325"/>
            <a:ext cx="419742" cy="419742"/>
          </a:xfrm>
          <a:prstGeom prst="flowChartConnector">
            <a:avLst/>
          </a:prstGeom>
          <a:solidFill>
            <a:srgbClr val="EDCCC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5" name="図形 381"/>
          <p:cNvSpPr/>
          <p:nvPr/>
        </p:nvSpPr>
        <p:spPr>
          <a:xfrm>
            <a:off x="-2631850" y="-2298989"/>
            <a:ext cx="4651486" cy="4651486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6" name="object 378"/>
          <p:cNvSpPr txBox="1"/>
          <p:nvPr/>
        </p:nvSpPr>
        <p:spPr>
          <a:xfrm>
            <a:off x="5509279" y="134000"/>
            <a:ext cx="1735405" cy="738664"/>
          </a:xfrm>
          <a:prstGeom prst="rect">
            <a:avLst/>
          </a:prstGeom>
          <a:solidFill>
            <a:srgbClr val="FFFFFF">
              <a:alpha val="75000"/>
            </a:srgbClr>
          </a:solidFill>
          <a:ln w="28575">
            <a:solidFill>
              <a:schemeClr val="tx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160" algn="ctr">
              <a:lnSpc>
                <a:spcPct val="100000"/>
              </a:lnSpc>
            </a:pPr>
            <a:endParaRPr lang="ja-JP" altLang="en-US" sz="800" dirty="0">
              <a:latin typeface="HGｺﾞｼｯｸE"/>
              <a:ea typeface="HGｺﾞｼｯｸE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r>
              <a:rPr lang="ja-JP" altLang="en-US" sz="1800" b="1" dirty="0">
                <a:latin typeface="游ゴシック Medium"/>
                <a:ea typeface="游ゴシック Medium"/>
                <a:cs typeface="A-OTF Gothic BBB Pro"/>
              </a:rPr>
              <a:t>岩内町</a:t>
            </a:r>
          </a:p>
          <a:p>
            <a:pPr marR="10160" algn="ctr">
              <a:lnSpc>
                <a:spcPct val="100000"/>
              </a:lnSpc>
            </a:pPr>
            <a:r>
              <a:rPr lang="ja-JP" altLang="en-US" sz="1400" b="1" dirty="0">
                <a:latin typeface="游ゴシック Medium"/>
                <a:ea typeface="游ゴシック Medium"/>
                <a:cs typeface="A-OTF Gothic BBB Pro"/>
              </a:rPr>
              <a:t>《３回目接種用》</a:t>
            </a:r>
          </a:p>
          <a:p>
            <a:pPr marR="10160" algn="ctr">
              <a:lnSpc>
                <a:spcPct val="100000"/>
              </a:lnSpc>
            </a:pPr>
            <a:endParaRPr lang="ja-JP" altLang="en-US" sz="800" dirty="0">
              <a:latin typeface="HGｺﾞｼｯｸE"/>
              <a:ea typeface="HGｺﾞｼｯｸE"/>
              <a:cs typeface="A-OTF Gothic BBB Pro"/>
            </a:endParaRPr>
          </a:p>
        </p:txBody>
      </p:sp>
      <p:sp>
        <p:nvSpPr>
          <p:cNvPr id="1319" name="object 227"/>
          <p:cNvSpPr/>
          <p:nvPr/>
        </p:nvSpPr>
        <p:spPr>
          <a:xfrm>
            <a:off x="-28960" y="2000287"/>
            <a:ext cx="7627913" cy="47425"/>
          </a:xfrm>
          <a:custGeom>
            <a:avLst/>
            <a:gdLst/>
            <a:ahLst/>
            <a:cxnLst/>
            <a:rect l="l" t="t" r="r" b="b"/>
            <a:pathLst>
              <a:path w="7560309" h="427989">
                <a:moveTo>
                  <a:pt x="7560005" y="0"/>
                </a:moveTo>
                <a:lnTo>
                  <a:pt x="0" y="0"/>
                </a:lnTo>
                <a:lnTo>
                  <a:pt x="0" y="427926"/>
                </a:lnTo>
                <a:lnTo>
                  <a:pt x="7560005" y="427926"/>
                </a:lnTo>
                <a:lnTo>
                  <a:pt x="7560005" y="0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23" name="object 226"/>
          <p:cNvSpPr/>
          <p:nvPr/>
        </p:nvSpPr>
        <p:spPr>
          <a:xfrm flipV="1">
            <a:off x="-25845" y="1751440"/>
            <a:ext cx="7624797" cy="180355"/>
          </a:xfrm>
          <a:custGeom>
            <a:avLst/>
            <a:gdLst/>
            <a:ahLst/>
            <a:cxnLst/>
            <a:rect l="l" t="t" r="r" b="b"/>
            <a:pathLst>
              <a:path w="7560309" h="427989">
                <a:moveTo>
                  <a:pt x="7560005" y="0"/>
                </a:moveTo>
                <a:lnTo>
                  <a:pt x="0" y="0"/>
                </a:lnTo>
                <a:lnTo>
                  <a:pt x="0" y="427926"/>
                </a:lnTo>
                <a:lnTo>
                  <a:pt x="7560005" y="427926"/>
                </a:lnTo>
                <a:lnTo>
                  <a:pt x="7560005" y="0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37" name="グループ 2579"/>
          <p:cNvGrpSpPr/>
          <p:nvPr/>
        </p:nvGrpSpPr>
        <p:grpSpPr>
          <a:xfrm>
            <a:off x="4794471" y="6734394"/>
            <a:ext cx="548334" cy="548334"/>
            <a:chOff x="4010101" y="6264889"/>
            <a:chExt cx="628498" cy="628498"/>
          </a:xfrm>
        </p:grpSpPr>
        <p:grpSp>
          <p:nvGrpSpPr>
            <p:cNvPr id="1338" name="グループ 2577"/>
            <p:cNvGrpSpPr/>
            <p:nvPr/>
          </p:nvGrpSpPr>
          <p:grpSpPr>
            <a:xfrm>
              <a:off x="4251515" y="6380034"/>
              <a:ext cx="136411" cy="406735"/>
              <a:chOff x="4231877" y="6930223"/>
              <a:chExt cx="213139" cy="635514"/>
            </a:xfrm>
          </p:grpSpPr>
        </p:grpSp>
      </p:grpSp>
      <p:sp>
        <p:nvSpPr>
          <p:cNvPr id="1339" name="テキスト 202"/>
          <p:cNvSpPr txBox="1"/>
          <p:nvPr/>
        </p:nvSpPr>
        <p:spPr>
          <a:xfrm>
            <a:off x="-318765" y="371084"/>
            <a:ext cx="8080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8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　  新型コロナワクチン</a:t>
            </a:r>
            <a:endParaRPr lang="en-US" altLang="ja-JP" sz="2800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>
              <a:defRPr lang="ja-JP" altLang="en-US"/>
            </a:pPr>
            <a:r>
              <a:rPr lang="ja-JP" altLang="en-US" sz="28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　　  「</a:t>
            </a:r>
            <a:r>
              <a:rPr lang="en-US" altLang="ja-JP" sz="28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12</a:t>
            </a:r>
            <a:r>
              <a:rPr lang="ja-JP" altLang="en-US" sz="28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歳以上向け３回目接種」のお知らせ</a:t>
            </a:r>
            <a:endParaRPr sz="2800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40" name="四角形 305"/>
          <p:cNvSpPr>
            <a:spLocks noGrp="1"/>
          </p:cNvSpPr>
          <p:nvPr>
            <p:ph idx="1"/>
          </p:nvPr>
        </p:nvSpPr>
        <p:spPr>
          <a:xfrm>
            <a:off x="133605" y="1077391"/>
            <a:ext cx="7304104" cy="646331"/>
          </a:xfrm>
          <a:prstGeom prst="rect">
            <a:avLst/>
          </a:prstGeom>
          <a:effectLst/>
        </p:spPr>
        <p:txBody>
          <a:bodyPr wrap="square" anchor="t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ja-JP" altLang="en-US"/>
            </a:pPr>
            <a:endParaRPr lang="ja-JP" altLang="en-US" sz="1200" spc="-100" dirty="0">
              <a:ln w="6350">
                <a:noFill/>
              </a:ln>
              <a:highlight>
                <a:srgbClr val="FFFF00"/>
              </a:highlight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ja-JP" altLang="en-US"/>
            </a:pPr>
            <a:r>
              <a:rPr lang="ja-JP" altLang="en-US" sz="1200" spc="-100" dirty="0">
                <a:ln w="6350">
                  <a:noFil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○ワクチンは、ファイザー社製ワクチン、武田</a:t>
            </a:r>
            <a:r>
              <a:rPr lang="en-US" altLang="ja-JP" sz="1200" spc="-100" dirty="0">
                <a:ln w="6350">
                  <a:noFil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lang="ja-JP" altLang="en-US" sz="1200" spc="-100" dirty="0">
                <a:ln w="6350">
                  <a:noFil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モデルナ社製ワクチンを使用します。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ja-JP" altLang="en-US"/>
            </a:pPr>
            <a:r>
              <a:rPr lang="ja-JP" altLang="en-US" sz="1200" spc="-100" dirty="0">
                <a:ln w="6350">
                  <a:noFil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○基礎疾患等を有する方などは、３回目接種をおすすめします。</a:t>
            </a:r>
          </a:p>
        </p:txBody>
      </p:sp>
      <p:sp>
        <p:nvSpPr>
          <p:cNvPr id="1342" name="object 3049"/>
          <p:cNvSpPr/>
          <p:nvPr/>
        </p:nvSpPr>
        <p:spPr>
          <a:xfrm>
            <a:off x="5611874" y="1956583"/>
            <a:ext cx="1207412" cy="4571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テキスト 170"/>
          <p:cNvSpPr txBox="1"/>
          <p:nvPr/>
        </p:nvSpPr>
        <p:spPr>
          <a:xfrm>
            <a:off x="259439" y="96428"/>
            <a:ext cx="2683091" cy="399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000" b="1">
                <a:solidFill>
                  <a:schemeClr val="tx2">
                    <a:lumMod val="75000"/>
                  </a:schemeClr>
                </a:solidFill>
                <a:latin typeface="+mn-ea"/>
              </a:rPr>
              <a:t>令和４年５月２５日版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46" name="object 191"/>
          <p:cNvSpPr txBox="1"/>
          <p:nvPr/>
        </p:nvSpPr>
        <p:spPr>
          <a:xfrm>
            <a:off x="354389" y="6653927"/>
            <a:ext cx="692743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00000"/>
              </a:lnSpc>
              <a:spcBef>
                <a:spcPts val="1030"/>
              </a:spcBef>
              <a:spcAft>
                <a:spcPts val="0"/>
              </a:spcAft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endParaRPr lang="ja-JP" altLang="en-US" sz="1600" b="0" dirty="0">
              <a:latin typeface="Calibri"/>
              <a:ea typeface="HGSｺﾞｼｯｸE"/>
              <a:cs typeface="Calibri"/>
            </a:endParaRPr>
          </a:p>
        </p:txBody>
      </p:sp>
      <p:sp>
        <p:nvSpPr>
          <p:cNvPr id="1324" name="図形 393"/>
          <p:cNvSpPr/>
          <p:nvPr/>
        </p:nvSpPr>
        <p:spPr>
          <a:xfrm>
            <a:off x="5219720" y="7815320"/>
            <a:ext cx="4651486" cy="4651486"/>
          </a:xfrm>
          <a:prstGeom prst="flowChartConnector">
            <a:avLst/>
          </a:prstGeom>
          <a:solidFill>
            <a:srgbClr val="EDCCC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 dirty="0"/>
          </a:p>
        </p:txBody>
      </p:sp>
      <p:grpSp>
        <p:nvGrpSpPr>
          <p:cNvPr id="1352" name="グループ 200"/>
          <p:cNvGrpSpPr/>
          <p:nvPr/>
        </p:nvGrpSpPr>
        <p:grpSpPr>
          <a:xfrm>
            <a:off x="463728" y="3045245"/>
            <a:ext cx="4611817" cy="276999"/>
            <a:chOff x="656092" y="3821057"/>
            <a:chExt cx="4611817" cy="276999"/>
          </a:xfrm>
        </p:grpSpPr>
        <p:sp>
          <p:nvSpPr>
            <p:cNvPr id="1355" name="object 58"/>
            <p:cNvSpPr txBox="1"/>
            <p:nvPr/>
          </p:nvSpPr>
          <p:spPr>
            <a:xfrm>
              <a:off x="656092" y="3821057"/>
              <a:ext cx="4611817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buClr>
                  <a:srgbClr val="FFFFFF"/>
                </a:buClr>
                <a:buSzPct val="83333"/>
                <a:tabLst>
                  <a:tab pos="357188" algn="l"/>
                  <a:tab pos="573088" algn="l"/>
                  <a:tab pos="574675" algn="l"/>
                </a:tabLst>
              </a:pPr>
              <a:r>
                <a:rPr lang="ja-JP" altLang="en-US" sz="1800" b="0" dirty="0">
                  <a:latin typeface="HGSｺﾞｼｯｸE"/>
                  <a:ea typeface="HGSｺﾞｼｯｸE"/>
                </a:rPr>
                <a:t>ワクチン接種を予約する</a:t>
              </a:r>
              <a:endParaRPr sz="1800" b="0" dirty="0">
                <a:latin typeface="HGSｺﾞｼｯｸE"/>
                <a:ea typeface="HGSｺﾞｼｯｸE"/>
              </a:endParaRPr>
            </a:p>
          </p:txBody>
        </p:sp>
      </p:grpSp>
      <p:grpSp>
        <p:nvGrpSpPr>
          <p:cNvPr id="1359" name="グループ 317"/>
          <p:cNvGrpSpPr/>
          <p:nvPr/>
        </p:nvGrpSpPr>
        <p:grpSpPr>
          <a:xfrm>
            <a:off x="5033714" y="4031096"/>
            <a:ext cx="590137" cy="292082"/>
            <a:chOff x="7178946" y="2385091"/>
            <a:chExt cx="590137" cy="292082"/>
          </a:xfrm>
        </p:grpSpPr>
      </p:grpSp>
      <p:sp>
        <p:nvSpPr>
          <p:cNvPr id="1361" name="object 208"/>
          <p:cNvSpPr txBox="1"/>
          <p:nvPr/>
        </p:nvSpPr>
        <p:spPr>
          <a:xfrm>
            <a:off x="484510" y="6318621"/>
            <a:ext cx="649133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357188" algn="l"/>
                <a:tab pos="573088" algn="l"/>
                <a:tab pos="574675" algn="l"/>
              </a:tabLst>
            </a:pPr>
            <a:r>
              <a:rPr lang="ja-JP" altLang="en-US" sz="1800" b="0" dirty="0">
                <a:latin typeface="HGSｺﾞｼｯｸE"/>
                <a:ea typeface="HGSｺﾞｼｯｸE"/>
              </a:rPr>
              <a:t>ワクチン接種を受ける</a:t>
            </a:r>
            <a:endParaRPr kumimoji="0" lang="ja-JP" altLang="en-US" sz="1800" b="0" kern="0" spc="100" dirty="0">
              <a:latin typeface="HGSｺﾞｼｯｸE"/>
              <a:ea typeface="HGSｺﾞｼｯｸE"/>
            </a:endParaRPr>
          </a:p>
        </p:txBody>
      </p:sp>
      <p:sp>
        <p:nvSpPr>
          <p:cNvPr id="1378" name="四角形 225"/>
          <p:cNvSpPr/>
          <p:nvPr/>
        </p:nvSpPr>
        <p:spPr>
          <a:xfrm>
            <a:off x="6591414" y="9880972"/>
            <a:ext cx="499679" cy="5693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366" name="図 2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444" y="9970875"/>
            <a:ext cx="432358" cy="432358"/>
          </a:xfrm>
          <a:prstGeom prst="rect">
            <a:avLst/>
          </a:prstGeom>
        </p:spPr>
      </p:pic>
      <p:sp>
        <p:nvSpPr>
          <p:cNvPr id="1379" name="object 226"/>
          <p:cNvSpPr txBox="1"/>
          <p:nvPr/>
        </p:nvSpPr>
        <p:spPr>
          <a:xfrm>
            <a:off x="749105" y="7452510"/>
            <a:ext cx="6248722" cy="826893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38430" marR="7620" indent="-126364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sz="1200" spc="-100" dirty="0">
                <a:solidFill>
                  <a:srgbClr val="231F20"/>
                </a:solidFill>
                <a:latin typeface="游ゴシック Medium"/>
                <a:ea typeface="游ゴシック Medium"/>
                <a:cs typeface="KoburinaGoStdN-W3"/>
              </a:rPr>
              <a:t>※</a:t>
            </a:r>
            <a:r>
              <a:rPr lang="en-US" sz="1200" spc="-100" dirty="0">
                <a:solidFill>
                  <a:srgbClr val="231F20"/>
                </a:solidFill>
                <a:latin typeface="游ゴシック Medium"/>
                <a:ea typeface="游ゴシック Medium"/>
                <a:cs typeface="KoburinaGoStdN-W3"/>
              </a:rPr>
              <a:t> </a:t>
            </a:r>
            <a:r>
              <a:rPr sz="1200" spc="-100" dirty="0" err="1">
                <a:solidFill>
                  <a:srgbClr val="231F20"/>
                </a:solidFill>
                <a:latin typeface="游ゴシック Medium"/>
                <a:ea typeface="游ゴシック Medium"/>
                <a:cs typeface="KoburinaGoStdN-W3"/>
              </a:rPr>
              <a:t>当日の朝は、自宅で体温を測定し、</a:t>
            </a:r>
            <a:r>
              <a:rPr sz="1200" b="1" spc="-100" dirty="0" err="1">
                <a:solidFill>
                  <a:srgbClr val="FF0000"/>
                </a:solidFill>
                <a:latin typeface="游ゴシック Medium"/>
                <a:ea typeface="游ゴシック Medium"/>
                <a:cs typeface="KoburinaGoStdN-W3"/>
              </a:rPr>
              <a:t>発熱がある場合や体調が悪い場合などは接種を控え、</a:t>
            </a:r>
          </a:p>
          <a:p>
            <a:pPr marL="138430" marR="7620" indent="-126364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sz="1200" b="1" spc="-100" dirty="0">
                <a:solidFill>
                  <a:srgbClr val="ED1C24"/>
                </a:solidFill>
                <a:latin typeface="游ゴシック Medium"/>
                <a:ea typeface="游ゴシック Medium"/>
                <a:cs typeface="KoburinaGoStdN-W3"/>
              </a:rPr>
              <a:t>	  </a:t>
            </a:r>
            <a:r>
              <a:rPr sz="1200" b="0" spc="-100" dirty="0" err="1">
                <a:solidFill>
                  <a:schemeClr val="tx1"/>
                </a:solidFill>
                <a:latin typeface="游ゴシック Medium"/>
                <a:ea typeface="游ゴシック Medium"/>
                <a:cs typeface="KoburinaGoStdN-W3"/>
              </a:rPr>
              <a:t>岩内町コールセンターにご連絡ください</a:t>
            </a:r>
            <a:r>
              <a:rPr sz="1200" b="0" spc="-100" dirty="0">
                <a:solidFill>
                  <a:schemeClr val="tx1"/>
                </a:solidFill>
                <a:latin typeface="游ゴシック Medium"/>
                <a:ea typeface="游ゴシック Medium"/>
                <a:cs typeface="KoburinaGoStdN-W3"/>
              </a:rPr>
              <a:t>。</a:t>
            </a:r>
            <a:endParaRPr lang="en-US" sz="1200" b="0" spc="-100" dirty="0">
              <a:solidFill>
                <a:schemeClr val="tx1"/>
              </a:solidFill>
              <a:latin typeface="游ゴシック Medium"/>
              <a:ea typeface="游ゴシック Medium"/>
              <a:cs typeface="KoburinaGoStdN-W3"/>
            </a:endParaRPr>
          </a:p>
          <a:p>
            <a:pPr marL="138430" marR="7620" indent="-126364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lang="en-US" altLang="ja-JP" sz="1200" spc="-100" dirty="0">
                <a:latin typeface="游ゴシック Medium"/>
                <a:ea typeface="游ゴシック Medium"/>
                <a:cs typeface="KoburinaGoStdN-W3"/>
              </a:rPr>
              <a:t>※12</a:t>
            </a:r>
            <a:r>
              <a:rPr lang="ja-JP" altLang="en-US" sz="1200" spc="-100" dirty="0">
                <a:latin typeface="游ゴシック Medium"/>
                <a:ea typeface="游ゴシック Medium"/>
                <a:cs typeface="KoburinaGoStdN-W3"/>
              </a:rPr>
              <a:t>～</a:t>
            </a:r>
            <a:r>
              <a:rPr lang="en-US" altLang="ja-JP" sz="1200" spc="-100" dirty="0">
                <a:latin typeface="游ゴシック Medium"/>
                <a:ea typeface="游ゴシック Medium"/>
                <a:cs typeface="KoburinaGoStdN-W3"/>
              </a:rPr>
              <a:t>15</a:t>
            </a:r>
            <a:r>
              <a:rPr lang="ja-JP" altLang="en-US" sz="1200" spc="-100" dirty="0">
                <a:latin typeface="游ゴシック Medium"/>
                <a:ea typeface="游ゴシック Medium"/>
                <a:cs typeface="KoburinaGoStdN-W3"/>
              </a:rPr>
              <a:t>歳の方が接種を希望する場合は、</a:t>
            </a:r>
            <a:r>
              <a:rPr lang="ja-JP" altLang="en-US" sz="1200" b="1" spc="-100" dirty="0">
                <a:solidFill>
                  <a:srgbClr val="FF0000"/>
                </a:solidFill>
                <a:latin typeface="游ゴシック Medium"/>
                <a:ea typeface="游ゴシック Medium"/>
                <a:cs typeface="KoburinaGoStdN-W3"/>
              </a:rPr>
              <a:t>保護者の同伴、予診票に保護者の署名</a:t>
            </a:r>
            <a:r>
              <a:rPr lang="ja-JP" altLang="en-US" sz="1200" spc="-100" dirty="0">
                <a:latin typeface="游ゴシック Medium"/>
                <a:ea typeface="游ゴシック Medium"/>
                <a:cs typeface="KoburinaGoStdN-W3"/>
              </a:rPr>
              <a:t>が必要です。</a:t>
            </a:r>
          </a:p>
          <a:p>
            <a:pPr marL="138430" marR="7620" indent="-126364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endParaRPr sz="1200" b="0" spc="-100" dirty="0">
              <a:solidFill>
                <a:schemeClr val="tx1"/>
              </a:solidFill>
              <a:latin typeface="游ゴシック Medium"/>
              <a:ea typeface="游ゴシック Medium"/>
              <a:cs typeface="KoburinaGoStdN-W3"/>
            </a:endParaRPr>
          </a:p>
        </p:txBody>
      </p:sp>
      <p:sp>
        <p:nvSpPr>
          <p:cNvPr id="1380" name="テキスト 227"/>
          <p:cNvSpPr txBox="1"/>
          <p:nvPr/>
        </p:nvSpPr>
        <p:spPr>
          <a:xfrm>
            <a:off x="1834092" y="9988194"/>
            <a:ext cx="182880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1381" name="テキスト 228"/>
          <p:cNvSpPr txBox="1"/>
          <p:nvPr/>
        </p:nvSpPr>
        <p:spPr>
          <a:xfrm>
            <a:off x="1223305" y="9578431"/>
            <a:ext cx="182880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1382" name="テキスト 229"/>
          <p:cNvSpPr txBox="1"/>
          <p:nvPr/>
        </p:nvSpPr>
        <p:spPr>
          <a:xfrm>
            <a:off x="325458" y="9892355"/>
            <a:ext cx="3347042" cy="569844"/>
          </a:xfrm>
          <a:prstGeom prst="rect">
            <a:avLst/>
          </a:prstGeom>
          <a:solidFill>
            <a:srgbClr val="FFFFA0"/>
          </a:soli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>
              <a:defRPr lang="ja-JP" altLang="en-US"/>
            </a:pPr>
            <a:r>
              <a:rPr lang="ja-JP" altLang="en-US" sz="1600" b="1" dirty="0">
                <a:solidFill>
                  <a:srgbClr val="002380"/>
                </a:solidFill>
                <a:latin typeface="游ゴシック Medium"/>
                <a:ea typeface="游ゴシック Medium"/>
                <a:cs typeface="A-OTF Gothic MB101 Pro"/>
              </a:rPr>
              <a:t>　　　　 </a:t>
            </a:r>
            <a:r>
              <a:rPr lang="ja-JP" altLang="en-US" sz="1000" b="1" dirty="0">
                <a:solidFill>
                  <a:srgbClr val="002380"/>
                </a:solidFill>
                <a:latin typeface="游ゴシック Medium"/>
                <a:ea typeface="游ゴシック Medium"/>
                <a:cs typeface="A-OTF Gothic MB101 Pro"/>
              </a:rPr>
              <a:t>  </a:t>
            </a:r>
            <a:endParaRPr lang="ja-JP" altLang="en-US" sz="1200" b="1" dirty="0">
              <a:solidFill>
                <a:srgbClr val="002380"/>
              </a:solidFill>
              <a:latin typeface="+mn-lt"/>
              <a:ea typeface="游ゴシック Medium"/>
              <a:cs typeface="+mj-lt"/>
            </a:endParaRPr>
          </a:p>
          <a:p>
            <a:pPr>
              <a:defRPr lang="ja-JP" altLang="en-US"/>
            </a:pPr>
            <a:endParaRPr lang="ja-JP" altLang="en-US" sz="1000" b="1" dirty="0">
              <a:solidFill>
                <a:srgbClr val="002380"/>
              </a:solidFill>
              <a:latin typeface="游ゴシック Medium"/>
              <a:ea typeface="游ゴシック Medium"/>
              <a:cs typeface="A-OTF Gothic MB101 Pro"/>
            </a:endParaRPr>
          </a:p>
          <a:p>
            <a:pPr>
              <a:defRPr lang="ja-JP" altLang="en-US"/>
            </a:pPr>
            <a:endParaRPr lang="ja-JP" altLang="en-US" sz="1000" b="1" dirty="0">
              <a:solidFill>
                <a:srgbClr val="002380"/>
              </a:solidFill>
              <a:latin typeface="游ゴシック Medium"/>
              <a:ea typeface="游ゴシック Medium"/>
              <a:cs typeface="A-OTF Gothic MB101 Pro"/>
            </a:endParaRPr>
          </a:p>
          <a:p>
            <a:pPr>
              <a:defRPr lang="ja-JP" altLang="en-US"/>
            </a:pPr>
            <a:r>
              <a:rPr lang="ja-JP" altLang="en-US" sz="1000" b="1" dirty="0">
                <a:solidFill>
                  <a:srgbClr val="002380"/>
                </a:solidFill>
                <a:latin typeface="游ゴシック Medium"/>
                <a:ea typeface="游ゴシック Medium"/>
                <a:cs typeface="A-OTF Gothic MB101 Pro"/>
              </a:rPr>
              <a:t>　　　　  </a:t>
            </a:r>
            <a:endParaRPr lang="ja-JP" altLang="en-US" sz="1600" b="1" dirty="0">
              <a:solidFill>
                <a:srgbClr val="002380"/>
              </a:solidFill>
              <a:latin typeface="游ゴシック Medium"/>
              <a:ea typeface="游ゴシック Medium"/>
              <a:cs typeface="A-OTF Gothic MB101 Pro"/>
            </a:endParaRPr>
          </a:p>
        </p:txBody>
      </p:sp>
      <p:sp>
        <p:nvSpPr>
          <p:cNvPr id="1383" name="テキスト 230"/>
          <p:cNvSpPr txBox="1"/>
          <p:nvPr/>
        </p:nvSpPr>
        <p:spPr>
          <a:xfrm>
            <a:off x="1501566" y="9868148"/>
            <a:ext cx="2261806" cy="460772"/>
          </a:xfrm>
          <a:prstGeom prst="rect">
            <a:avLst/>
          </a:prstGeom>
          <a:ln/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ea typeface="+mn-ea"/>
              </a:rPr>
              <a:t> ☎６７－８９１１</a:t>
            </a:r>
          </a:p>
        </p:txBody>
      </p:sp>
      <p:sp>
        <p:nvSpPr>
          <p:cNvPr id="1386" name="テキスト 233"/>
          <p:cNvSpPr txBox="1"/>
          <p:nvPr/>
        </p:nvSpPr>
        <p:spPr>
          <a:xfrm>
            <a:off x="1627627" y="10200917"/>
            <a:ext cx="2260620" cy="27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200" b="1" dirty="0">
                <a:solidFill>
                  <a:srgbClr val="002060"/>
                </a:solidFill>
                <a:latin typeface="+mn-ea"/>
                <a:ea typeface="+mn-ea"/>
              </a:rPr>
              <a:t>相談受付　平日 </a:t>
            </a:r>
            <a:r>
              <a:rPr lang="en-US" altLang="ja-JP" sz="1200" b="1" dirty="0">
                <a:solidFill>
                  <a:srgbClr val="002060"/>
                </a:solidFill>
                <a:latin typeface="+mn-ea"/>
                <a:ea typeface="+mn-ea"/>
              </a:rPr>
              <a:t>9</a:t>
            </a:r>
            <a:r>
              <a:rPr lang="ja-JP" altLang="en-US" sz="1200" b="1" dirty="0">
                <a:solidFill>
                  <a:srgbClr val="002060"/>
                </a:solidFill>
                <a:latin typeface="+mn-ea"/>
                <a:ea typeface="+mn-ea"/>
              </a:rPr>
              <a:t>：</a:t>
            </a:r>
            <a:r>
              <a:rPr lang="en-US" altLang="ja-JP" sz="1200" b="1">
                <a:solidFill>
                  <a:srgbClr val="002060"/>
                </a:solidFill>
                <a:latin typeface="+mn-ea"/>
                <a:ea typeface="+mn-ea"/>
              </a:rPr>
              <a:t>00</a:t>
            </a:r>
            <a:r>
              <a:rPr lang="ja-JP" altLang="en-US" sz="1200" b="1">
                <a:solidFill>
                  <a:srgbClr val="002060"/>
                </a:solidFill>
                <a:latin typeface="+mn-ea"/>
                <a:ea typeface="+mn-ea"/>
              </a:rPr>
              <a:t>～</a:t>
            </a:r>
            <a:r>
              <a:rPr lang="ja-JP" altLang="en-US" sz="1200" b="1" dirty="0">
                <a:solidFill>
                  <a:srgbClr val="002060"/>
                </a:solidFill>
                <a:latin typeface="+mn-ea"/>
                <a:ea typeface="+mn-ea"/>
              </a:rPr>
              <a:t>17:</a:t>
            </a:r>
            <a:r>
              <a:rPr lang="en-US" altLang="ja-JP" sz="1200" b="1" dirty="0">
                <a:solidFill>
                  <a:srgbClr val="002060"/>
                </a:solidFill>
                <a:latin typeface="+mn-ea"/>
                <a:ea typeface="+mn-ea"/>
              </a:rPr>
              <a:t>00</a:t>
            </a:r>
            <a:r>
              <a:rPr lang="ja-JP" altLang="en-US" sz="1200" b="1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881048" y="3412335"/>
            <a:ext cx="3883712" cy="696292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9" name="テキスト 216"/>
          <p:cNvSpPr txBox="1"/>
          <p:nvPr/>
        </p:nvSpPr>
        <p:spPr>
          <a:xfrm>
            <a:off x="3204070" y="3520987"/>
            <a:ext cx="2684925" cy="430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400" dirty="0">
                <a:solidFill>
                  <a:srgbClr val="F73007"/>
                </a:solidFill>
              </a:rPr>
              <a:t>☎</a:t>
            </a:r>
            <a:r>
              <a:rPr lang="ja-JP" altLang="en-US" sz="2400" b="1" dirty="0">
                <a:solidFill>
                  <a:srgbClr val="F73007"/>
                </a:solidFill>
                <a:latin typeface="+mn-ea"/>
                <a:ea typeface="+mn-ea"/>
              </a:rPr>
              <a:t>67-8911</a:t>
            </a:r>
            <a:endParaRPr b="1" dirty="0">
              <a:latin typeface="+mn-ea"/>
              <a:ea typeface="+mn-ea"/>
            </a:endParaRPr>
          </a:p>
        </p:txBody>
      </p:sp>
      <p:sp>
        <p:nvSpPr>
          <p:cNvPr id="1370" name="テキスト 217"/>
          <p:cNvSpPr txBox="1"/>
          <p:nvPr/>
        </p:nvSpPr>
        <p:spPr>
          <a:xfrm>
            <a:off x="3082224" y="3372593"/>
            <a:ext cx="1835298" cy="329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defRPr lang="ja-JP" altLang="en-US"/>
            </a:pPr>
            <a:r>
              <a:rPr lang="ja-JP" altLang="en-US" sz="1700" b="1" spc="-100" dirty="0">
                <a:solidFill>
                  <a:srgbClr val="002380"/>
                </a:solidFill>
              </a:rPr>
              <a:t> </a:t>
            </a:r>
            <a:r>
              <a:rPr lang="ja-JP" altLang="en-US" sz="1200" b="1" spc="-100" dirty="0">
                <a:solidFill>
                  <a:srgbClr val="002380"/>
                </a:solidFill>
              </a:rPr>
              <a:t>岩内町コールセンター</a:t>
            </a:r>
            <a:endParaRPr sz="1200" dirty="0"/>
          </a:p>
        </p:txBody>
      </p:sp>
      <p:sp>
        <p:nvSpPr>
          <p:cNvPr id="1375" name="テキスト 222"/>
          <p:cNvSpPr txBox="1"/>
          <p:nvPr/>
        </p:nvSpPr>
        <p:spPr>
          <a:xfrm>
            <a:off x="4802972" y="3609005"/>
            <a:ext cx="686223" cy="3010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ja-JP" altLang="en-US"/>
            </a:pPr>
            <a:r>
              <a:rPr lang="ja-JP" altLang="en-US" sz="1500" b="1" spc="-100" dirty="0">
                <a:solidFill>
                  <a:schemeClr val="tx1"/>
                </a:solidFill>
              </a:rPr>
              <a:t>または</a:t>
            </a:r>
          </a:p>
        </p:txBody>
      </p:sp>
      <p:sp>
        <p:nvSpPr>
          <p:cNvPr id="1376" name="テキスト 223"/>
          <p:cNvSpPr txBox="1"/>
          <p:nvPr/>
        </p:nvSpPr>
        <p:spPr>
          <a:xfrm>
            <a:off x="5476344" y="3484629"/>
            <a:ext cx="1152697" cy="5453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600" b="1" spc="-100" dirty="0">
                <a:solidFill>
                  <a:srgbClr val="002380"/>
                </a:solidFill>
              </a:rPr>
              <a:t>岩内町役場</a:t>
            </a:r>
            <a:endParaRPr sz="1600" dirty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600" b="1" spc="-100" dirty="0">
                <a:solidFill>
                  <a:srgbClr val="002380"/>
                </a:solidFill>
              </a:rPr>
              <a:t>９番窓口</a:t>
            </a:r>
          </a:p>
        </p:txBody>
      </p:sp>
      <p:sp>
        <p:nvSpPr>
          <p:cNvPr id="1387" name="テキスト 234"/>
          <p:cNvSpPr txBox="1"/>
          <p:nvPr/>
        </p:nvSpPr>
        <p:spPr>
          <a:xfrm>
            <a:off x="3095363" y="3851496"/>
            <a:ext cx="2260620" cy="257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200" b="1" dirty="0">
                <a:solidFill>
                  <a:srgbClr val="002060"/>
                </a:solidFill>
                <a:latin typeface="+mn-ea"/>
                <a:ea typeface="+mn-ea"/>
              </a:rPr>
              <a:t>予約受付　平日 9:00～17:</a:t>
            </a:r>
            <a:r>
              <a:rPr lang="en-US" altLang="ja-JP" sz="1200" b="1" dirty="0">
                <a:solidFill>
                  <a:srgbClr val="002060"/>
                </a:solidFill>
                <a:latin typeface="+mn-ea"/>
                <a:ea typeface="+mn-ea"/>
              </a:rPr>
              <a:t>00</a:t>
            </a:r>
            <a:endParaRPr lang="ja-JP" altLang="en-US" sz="12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sp>
        <p:nvSpPr>
          <p:cNvPr id="1429" name="object 276"/>
          <p:cNvSpPr txBox="1"/>
          <p:nvPr/>
        </p:nvSpPr>
        <p:spPr>
          <a:xfrm>
            <a:off x="585420" y="4146911"/>
            <a:ext cx="692743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00000"/>
              </a:lnSpc>
              <a:spcBef>
                <a:spcPts val="1030"/>
              </a:spcBef>
              <a:spcAft>
                <a:spcPts val="0"/>
              </a:spcAft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endParaRPr lang="ja-JP" altLang="en-US" sz="1600" b="0" dirty="0">
              <a:latin typeface="Calibri"/>
              <a:ea typeface="HGSｺﾞｼｯｸE"/>
              <a:cs typeface="Calibri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2394" y="8088771"/>
            <a:ext cx="6597051" cy="1763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590056" y="6648910"/>
            <a:ext cx="7138143" cy="799408"/>
            <a:chOff x="259439" y="6687797"/>
            <a:chExt cx="7138143" cy="72785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542899" y="6690525"/>
              <a:ext cx="6431044" cy="725130"/>
              <a:chOff x="542899" y="6585844"/>
              <a:chExt cx="6431044" cy="725130"/>
            </a:xfrm>
          </p:grpSpPr>
          <p:sp>
            <p:nvSpPr>
              <p:cNvPr id="1412" name="object 258"/>
              <p:cNvSpPr/>
              <p:nvPr/>
            </p:nvSpPr>
            <p:spPr>
              <a:xfrm>
                <a:off x="1253684" y="6609814"/>
                <a:ext cx="5559226" cy="701160"/>
              </a:xfrm>
              <a:custGeom>
                <a:avLst/>
                <a:gdLst/>
                <a:ahLst/>
                <a:cxnLst/>
                <a:rect l="l" t="t" r="r" b="b"/>
                <a:pathLst>
                  <a:path w="5456555" h="762000">
                    <a:moveTo>
                      <a:pt x="0" y="762000"/>
                    </a:moveTo>
                    <a:lnTo>
                      <a:pt x="5456186" y="762000"/>
                    </a:lnTo>
                    <a:lnTo>
                      <a:pt x="5456186" y="0"/>
                    </a:lnTo>
                    <a:lnTo>
                      <a:pt x="0" y="0"/>
                    </a:lnTo>
                    <a:lnTo>
                      <a:pt x="0" y="76200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413" name="object 259"/>
              <p:cNvSpPr/>
              <p:nvPr/>
            </p:nvSpPr>
            <p:spPr>
              <a:xfrm>
                <a:off x="542899" y="6585844"/>
                <a:ext cx="6270011" cy="722488"/>
              </a:xfrm>
              <a:custGeom>
                <a:avLst/>
                <a:gdLst/>
                <a:ahLst/>
                <a:cxnLst/>
                <a:rect l="l" t="t" r="r" b="b"/>
                <a:pathLst>
                  <a:path w="6210934" h="762000">
                    <a:moveTo>
                      <a:pt x="0" y="762000"/>
                    </a:moveTo>
                    <a:lnTo>
                      <a:pt x="6210566" y="762000"/>
                    </a:lnTo>
                    <a:lnTo>
                      <a:pt x="6210566" y="0"/>
                    </a:lnTo>
                    <a:lnTo>
                      <a:pt x="0" y="0"/>
                    </a:lnTo>
                    <a:lnTo>
                      <a:pt x="0" y="762000"/>
                    </a:lnTo>
                    <a:close/>
                  </a:path>
                </a:pathLst>
              </a:custGeom>
              <a:ln w="10795"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14" name="object 260"/>
              <p:cNvSpPr txBox="1"/>
              <p:nvPr/>
            </p:nvSpPr>
            <p:spPr>
              <a:xfrm>
                <a:off x="1356192" y="6646052"/>
                <a:ext cx="5617751" cy="5975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360"/>
                  </a:spcBef>
                </a:pPr>
                <a:r>
                  <a:rPr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・ワクチン接種券</a:t>
                </a:r>
              </a:p>
              <a:p>
                <a:pPr>
                  <a:lnSpc>
                    <a:spcPct val="100000"/>
                  </a:lnSpc>
                  <a:spcBef>
                    <a:spcPts val="360"/>
                  </a:spcBef>
                </a:pPr>
                <a:r>
                  <a:rPr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・</a:t>
                </a:r>
                <a:r>
                  <a:rPr sz="1100" dirty="0" err="1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予診票</a:t>
                </a:r>
                <a:r>
                  <a:rPr lang="ja-JP" altLang="en-US"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（事前にご記入ください）</a:t>
                </a:r>
                <a:endParaRPr sz="1100" dirty="0">
                  <a:solidFill>
                    <a:srgbClr val="ED1C24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KoburinaGoStdN-W6"/>
                </a:endParaRPr>
              </a:p>
              <a:p>
                <a:pPr>
                  <a:lnSpc>
                    <a:spcPct val="100000"/>
                  </a:lnSpc>
                  <a:spcBef>
                    <a:spcPts val="260"/>
                  </a:spcBef>
                </a:pPr>
                <a:r>
                  <a:rPr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・本人確認書類 （健康保険証、マイナンバーカード など） </a:t>
                </a:r>
                <a:r>
                  <a:rPr lang="ja-JP" altLang="en-US"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　　</a:t>
                </a:r>
                <a:r>
                  <a:rPr sz="1100" dirty="0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・</a:t>
                </a:r>
                <a:r>
                  <a:rPr sz="1100" dirty="0" err="1">
                    <a:solidFill>
                      <a:srgbClr val="ED1C24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KoburinaGoStdN-W6"/>
                  </a:rPr>
                  <a:t>お薬手帳</a:t>
                </a:r>
                <a:endParaRPr sz="1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KoburinaGoStdN-W6"/>
                </a:endParaRPr>
              </a:p>
            </p:txBody>
          </p:sp>
        </p:grpSp>
        <p:sp>
          <p:nvSpPr>
            <p:cNvPr id="1415" name="object 261"/>
            <p:cNvSpPr/>
            <p:nvPr/>
          </p:nvSpPr>
          <p:spPr>
            <a:xfrm>
              <a:off x="259439" y="6687797"/>
              <a:ext cx="995290" cy="721368"/>
            </a:xfrm>
            <a:custGeom>
              <a:avLst/>
              <a:gdLst/>
              <a:ahLst/>
              <a:cxnLst/>
              <a:rect l="l" t="t" r="r" b="b"/>
              <a:pathLst>
                <a:path w="5456555" h="762000">
                  <a:moveTo>
                    <a:pt x="0" y="762000"/>
                  </a:moveTo>
                  <a:lnTo>
                    <a:pt x="5456186" y="762000"/>
                  </a:lnTo>
                  <a:lnTo>
                    <a:pt x="5456186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6" name="object 262"/>
            <p:cNvSpPr txBox="1"/>
            <p:nvPr/>
          </p:nvSpPr>
          <p:spPr bwMode="white">
            <a:xfrm>
              <a:off x="429007" y="6830228"/>
              <a:ext cx="688016" cy="4437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lang="ja-JP" altLang="en-US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KoburinaGoStdN-W6"/>
                </a:rPr>
                <a:t>当日の</a:t>
              </a:r>
              <a:endParaRPr lang="en-US" altLang="ja-JP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endParaRPr>
            </a:p>
            <a:p>
              <a:pPr algn="ctr">
                <a:lnSpc>
                  <a:spcPct val="100000"/>
                </a:lnSpc>
                <a:spcBef>
                  <a:spcPts val="100"/>
                </a:spcBef>
              </a:pPr>
              <a:r>
                <a:rPr lang="ja-JP" altLang="en-US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KoburinaGoStdN-W6"/>
                </a:rPr>
                <a:t>持ち物</a:t>
              </a:r>
              <a:endParaRPr sz="1400" dirty="0"/>
            </a:p>
          </p:txBody>
        </p:sp>
        <p:sp>
          <p:nvSpPr>
            <p:cNvPr id="1418" name="直線 122"/>
            <p:cNvSpPr/>
            <p:nvPr/>
          </p:nvSpPr>
          <p:spPr>
            <a:xfrm flipV="1">
              <a:off x="2634381" y="6821506"/>
              <a:ext cx="858151" cy="8722"/>
            </a:xfrm>
            <a:prstGeom prst="line">
              <a:avLst/>
            </a:prstGeom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419" name="直線 123"/>
            <p:cNvSpPr/>
            <p:nvPr/>
          </p:nvSpPr>
          <p:spPr>
            <a:xfrm>
              <a:off x="3396941" y="7096673"/>
              <a:ext cx="95591" cy="0"/>
            </a:xfrm>
            <a:prstGeom prst="line">
              <a:avLst/>
            </a:prstGeom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420" name="直線 124"/>
            <p:cNvSpPr/>
            <p:nvPr/>
          </p:nvSpPr>
          <p:spPr>
            <a:xfrm>
              <a:off x="3492532" y="6830228"/>
              <a:ext cx="0" cy="272250"/>
            </a:xfrm>
            <a:prstGeom prst="line">
              <a:avLst/>
            </a:prstGeom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1421" name="直線 125"/>
            <p:cNvSpPr/>
            <p:nvPr/>
          </p:nvSpPr>
          <p:spPr>
            <a:xfrm>
              <a:off x="3502446" y="6966617"/>
              <a:ext cx="113541" cy="251"/>
            </a:xfrm>
            <a:prstGeom prst="line">
              <a:avLst/>
            </a:prstGeom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grpSp>
          <p:nvGrpSpPr>
            <p:cNvPr id="1422" name="グループ 268"/>
            <p:cNvGrpSpPr/>
            <p:nvPr/>
          </p:nvGrpSpPr>
          <p:grpSpPr>
            <a:xfrm>
              <a:off x="3647266" y="6792016"/>
              <a:ext cx="3750316" cy="349217"/>
              <a:chOff x="3627395" y="1133339"/>
              <a:chExt cx="3750316" cy="349217"/>
            </a:xfrm>
          </p:grpSpPr>
          <p:sp>
            <p:nvSpPr>
              <p:cNvPr id="1423" name="object 274"/>
              <p:cNvSpPr txBox="1"/>
              <p:nvPr/>
            </p:nvSpPr>
            <p:spPr bwMode="white">
              <a:xfrm>
                <a:off x="3627395" y="1133339"/>
                <a:ext cx="3747234" cy="16533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3175" algn="l">
                  <a:lnSpc>
                    <a:spcPct val="100000"/>
                  </a:lnSpc>
                  <a:spcBef>
                    <a:spcPts val="1420"/>
                  </a:spcBef>
                </a:pPr>
                <a:r>
                  <a:rPr lang="ja-JP" altLang="en-US" sz="1200" dirty="0">
                    <a:solidFill>
                      <a:schemeClr val="tx1"/>
                    </a:solidFill>
                    <a:latin typeface="HGPｺﾞｼｯｸM"/>
                    <a:ea typeface="HGPｺﾞｼｯｸM"/>
                    <a:cs typeface="KoburinaGoStdN-W6"/>
                  </a:rPr>
                  <a:t>「ワクチン接種の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HGPｺﾞｼｯｸM"/>
                    <a:ea typeface="HGPｺﾞｼｯｸM"/>
                    <a:cs typeface="KoburinaGoStdN-W6"/>
                  </a:rPr>
                  <a:t>お知らせ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HGPｺﾞｼｯｸM"/>
                    <a:ea typeface="HGPｺﾞｼｯｸM"/>
                    <a:cs typeface="KoburinaGoStdN-W6"/>
                  </a:rPr>
                  <a:t>」に同封しています。</a:t>
                </a:r>
              </a:p>
            </p:txBody>
          </p:sp>
          <p:sp>
            <p:nvSpPr>
              <p:cNvPr id="1424" name="object 135"/>
              <p:cNvSpPr txBox="1"/>
              <p:nvPr/>
            </p:nvSpPr>
            <p:spPr bwMode="white">
              <a:xfrm>
                <a:off x="3630477" y="1313279"/>
                <a:ext cx="3747234" cy="16927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3175" algn="l">
                  <a:lnSpc>
                    <a:spcPct val="100000"/>
                  </a:lnSpc>
                  <a:spcBef>
                    <a:spcPts val="1420"/>
                  </a:spcBef>
                </a:pPr>
                <a:r>
                  <a:rPr lang="ja-JP" altLang="en-US" sz="1100" dirty="0">
                    <a:solidFill>
                      <a:schemeClr val="tx1"/>
                    </a:solidFill>
                    <a:latin typeface="HGPｺﾞｼｯｸM"/>
                    <a:ea typeface="HGPｺﾞｼｯｸM"/>
                    <a:cs typeface="KoburinaGoStdN-W6"/>
                  </a:rPr>
                  <a:t>ワクチン接種券は、切り離さず、台紙ごとお持ちください。</a:t>
                </a:r>
              </a:p>
            </p:txBody>
          </p:sp>
        </p:grpSp>
      </p:grpSp>
      <p:sp>
        <p:nvSpPr>
          <p:cNvPr id="1430" name="object 280"/>
          <p:cNvSpPr txBox="1"/>
          <p:nvPr/>
        </p:nvSpPr>
        <p:spPr>
          <a:xfrm>
            <a:off x="449720" y="2093232"/>
            <a:ext cx="649133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1800" b="0" dirty="0">
                <a:latin typeface="HGSｺﾞｼｯｸE"/>
                <a:ea typeface="HGSｺﾞｼｯｸE"/>
              </a:rPr>
              <a:t>ワクチン接種券が届いたら</a:t>
            </a:r>
            <a:endParaRPr kumimoji="0" lang="ja-JP" altLang="en-US" sz="1800" b="0" kern="0" spc="100" dirty="0">
              <a:latin typeface="HGSｺﾞｼｯｸE"/>
              <a:ea typeface="HGSｺﾞｼｯｸE"/>
            </a:endParaRPr>
          </a:p>
        </p:txBody>
      </p:sp>
      <p:grpSp>
        <p:nvGrpSpPr>
          <p:cNvPr id="1432" name="グループ 277"/>
          <p:cNvGrpSpPr/>
          <p:nvPr/>
        </p:nvGrpSpPr>
        <p:grpSpPr>
          <a:xfrm>
            <a:off x="87811" y="2096587"/>
            <a:ext cx="556500" cy="394198"/>
            <a:chOff x="247347" y="427012"/>
            <a:chExt cx="562363" cy="401708"/>
          </a:xfrm>
        </p:grpSpPr>
        <p:sp>
          <p:nvSpPr>
            <p:cNvPr id="1433" name="object 1498"/>
            <p:cNvSpPr/>
            <p:nvPr/>
          </p:nvSpPr>
          <p:spPr>
            <a:xfrm>
              <a:off x="406553" y="427012"/>
              <a:ext cx="403157" cy="401708"/>
            </a:xfrm>
            <a:custGeom>
              <a:avLst/>
              <a:gdLst/>
              <a:ahLst/>
              <a:cxnLst/>
              <a:rect l="l" t="t" r="r" b="b"/>
              <a:pathLst>
                <a:path w="401319" h="401320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6823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34" name="object 1499"/>
            <p:cNvSpPr txBox="1"/>
            <p:nvPr/>
          </p:nvSpPr>
          <p:spPr bwMode="white">
            <a:xfrm>
              <a:off x="247347" y="433530"/>
              <a:ext cx="484733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lang="ja-JP" altLang="en-US" b="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HGPｺﾞｼｯｸE"/>
                  <a:ea typeface="HGPｺﾞｼｯｸE"/>
                </a:rPr>
                <a:t>１</a:t>
              </a:r>
              <a:endParaRPr b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PｺﾞｼｯｸE"/>
                <a:ea typeface="HGPｺﾞｼｯｸE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581207" y="1344632"/>
            <a:ext cx="1469563" cy="1436711"/>
            <a:chOff x="5465447" y="1569426"/>
            <a:chExt cx="1469563" cy="1436711"/>
          </a:xfrm>
        </p:grpSpPr>
        <p:sp>
          <p:nvSpPr>
            <p:cNvPr id="1356" name="object 32"/>
            <p:cNvSpPr/>
            <p:nvPr/>
          </p:nvSpPr>
          <p:spPr>
            <a:xfrm>
              <a:off x="5465447" y="1569426"/>
              <a:ext cx="1469563" cy="1436711"/>
            </a:xfrm>
            <a:custGeom>
              <a:avLst/>
              <a:gdLst/>
              <a:ahLst/>
              <a:cxnLst/>
              <a:rect l="l" t="t" r="r" b="b"/>
              <a:pathLst>
                <a:path w="1337945" h="1337945">
                  <a:moveTo>
                    <a:pt x="668909" y="0"/>
                  </a:moveTo>
                  <a:lnTo>
                    <a:pt x="621138" y="1679"/>
                  </a:lnTo>
                  <a:lnTo>
                    <a:pt x="574273" y="6642"/>
                  </a:lnTo>
                  <a:lnTo>
                    <a:pt x="528428" y="14775"/>
                  </a:lnTo>
                  <a:lnTo>
                    <a:pt x="483717" y="25966"/>
                  </a:lnTo>
                  <a:lnTo>
                    <a:pt x="440251" y="40101"/>
                  </a:lnTo>
                  <a:lnTo>
                    <a:pt x="398145" y="57066"/>
                  </a:lnTo>
                  <a:lnTo>
                    <a:pt x="357512" y="76749"/>
                  </a:lnTo>
                  <a:lnTo>
                    <a:pt x="318464" y="99036"/>
                  </a:lnTo>
                  <a:lnTo>
                    <a:pt x="281115" y="123815"/>
                  </a:lnTo>
                  <a:lnTo>
                    <a:pt x="245578" y="150971"/>
                  </a:lnTo>
                  <a:lnTo>
                    <a:pt x="211966" y="180393"/>
                  </a:lnTo>
                  <a:lnTo>
                    <a:pt x="180393" y="211966"/>
                  </a:lnTo>
                  <a:lnTo>
                    <a:pt x="150971" y="245578"/>
                  </a:lnTo>
                  <a:lnTo>
                    <a:pt x="123815" y="281115"/>
                  </a:lnTo>
                  <a:lnTo>
                    <a:pt x="99036" y="318464"/>
                  </a:lnTo>
                  <a:lnTo>
                    <a:pt x="76749" y="357512"/>
                  </a:lnTo>
                  <a:lnTo>
                    <a:pt x="57066" y="398145"/>
                  </a:lnTo>
                  <a:lnTo>
                    <a:pt x="40101" y="440251"/>
                  </a:lnTo>
                  <a:lnTo>
                    <a:pt x="25966" y="483717"/>
                  </a:lnTo>
                  <a:lnTo>
                    <a:pt x="14775" y="528428"/>
                  </a:lnTo>
                  <a:lnTo>
                    <a:pt x="6642" y="574273"/>
                  </a:lnTo>
                  <a:lnTo>
                    <a:pt x="1679" y="621138"/>
                  </a:lnTo>
                  <a:lnTo>
                    <a:pt x="0" y="668908"/>
                  </a:lnTo>
                  <a:lnTo>
                    <a:pt x="1679" y="716679"/>
                  </a:lnTo>
                  <a:lnTo>
                    <a:pt x="6642" y="763544"/>
                  </a:lnTo>
                  <a:lnTo>
                    <a:pt x="14775" y="809389"/>
                  </a:lnTo>
                  <a:lnTo>
                    <a:pt x="25966" y="854100"/>
                  </a:lnTo>
                  <a:lnTo>
                    <a:pt x="40101" y="897566"/>
                  </a:lnTo>
                  <a:lnTo>
                    <a:pt x="57066" y="939672"/>
                  </a:lnTo>
                  <a:lnTo>
                    <a:pt x="76749" y="980305"/>
                  </a:lnTo>
                  <a:lnTo>
                    <a:pt x="99036" y="1019353"/>
                  </a:lnTo>
                  <a:lnTo>
                    <a:pt x="123815" y="1056702"/>
                  </a:lnTo>
                  <a:lnTo>
                    <a:pt x="150971" y="1092239"/>
                  </a:lnTo>
                  <a:lnTo>
                    <a:pt x="180393" y="1125851"/>
                  </a:lnTo>
                  <a:lnTo>
                    <a:pt x="211966" y="1157424"/>
                  </a:lnTo>
                  <a:lnTo>
                    <a:pt x="245578" y="1186846"/>
                  </a:lnTo>
                  <a:lnTo>
                    <a:pt x="281115" y="1214002"/>
                  </a:lnTo>
                  <a:lnTo>
                    <a:pt x="318464" y="1238781"/>
                  </a:lnTo>
                  <a:lnTo>
                    <a:pt x="357512" y="1261068"/>
                  </a:lnTo>
                  <a:lnTo>
                    <a:pt x="398145" y="1280751"/>
                  </a:lnTo>
                  <a:lnTo>
                    <a:pt x="440251" y="1297716"/>
                  </a:lnTo>
                  <a:lnTo>
                    <a:pt x="483717" y="1311851"/>
                  </a:lnTo>
                  <a:lnTo>
                    <a:pt x="528428" y="1323042"/>
                  </a:lnTo>
                  <a:lnTo>
                    <a:pt x="574273" y="1331175"/>
                  </a:lnTo>
                  <a:lnTo>
                    <a:pt x="621138" y="1336138"/>
                  </a:lnTo>
                  <a:lnTo>
                    <a:pt x="668909" y="1337817"/>
                  </a:lnTo>
                  <a:lnTo>
                    <a:pt x="716679" y="1336138"/>
                  </a:lnTo>
                  <a:lnTo>
                    <a:pt x="763544" y="1331175"/>
                  </a:lnTo>
                  <a:lnTo>
                    <a:pt x="809389" y="1323042"/>
                  </a:lnTo>
                  <a:lnTo>
                    <a:pt x="854100" y="1311851"/>
                  </a:lnTo>
                  <a:lnTo>
                    <a:pt x="897566" y="1297716"/>
                  </a:lnTo>
                  <a:lnTo>
                    <a:pt x="939672" y="1280751"/>
                  </a:lnTo>
                  <a:lnTo>
                    <a:pt x="980305" y="1261068"/>
                  </a:lnTo>
                  <a:lnTo>
                    <a:pt x="1019353" y="1238781"/>
                  </a:lnTo>
                  <a:lnTo>
                    <a:pt x="1056702" y="1214002"/>
                  </a:lnTo>
                  <a:lnTo>
                    <a:pt x="1092239" y="1186846"/>
                  </a:lnTo>
                  <a:lnTo>
                    <a:pt x="1125851" y="1157424"/>
                  </a:lnTo>
                  <a:lnTo>
                    <a:pt x="1157424" y="1125851"/>
                  </a:lnTo>
                  <a:lnTo>
                    <a:pt x="1186846" y="1092239"/>
                  </a:lnTo>
                  <a:lnTo>
                    <a:pt x="1214002" y="1056702"/>
                  </a:lnTo>
                  <a:lnTo>
                    <a:pt x="1238781" y="1019353"/>
                  </a:lnTo>
                  <a:lnTo>
                    <a:pt x="1261068" y="980305"/>
                  </a:lnTo>
                  <a:lnTo>
                    <a:pt x="1280751" y="939672"/>
                  </a:lnTo>
                  <a:lnTo>
                    <a:pt x="1297716" y="897566"/>
                  </a:lnTo>
                  <a:lnTo>
                    <a:pt x="1311851" y="854100"/>
                  </a:lnTo>
                  <a:lnTo>
                    <a:pt x="1323042" y="809389"/>
                  </a:lnTo>
                  <a:lnTo>
                    <a:pt x="1331175" y="763544"/>
                  </a:lnTo>
                  <a:lnTo>
                    <a:pt x="1336138" y="716679"/>
                  </a:lnTo>
                  <a:lnTo>
                    <a:pt x="1337818" y="668908"/>
                  </a:lnTo>
                  <a:lnTo>
                    <a:pt x="1336138" y="621138"/>
                  </a:lnTo>
                  <a:lnTo>
                    <a:pt x="1331175" y="574273"/>
                  </a:lnTo>
                  <a:lnTo>
                    <a:pt x="1323042" y="528428"/>
                  </a:lnTo>
                  <a:lnTo>
                    <a:pt x="1311851" y="483717"/>
                  </a:lnTo>
                  <a:lnTo>
                    <a:pt x="1297716" y="440251"/>
                  </a:lnTo>
                  <a:lnTo>
                    <a:pt x="1280751" y="398145"/>
                  </a:lnTo>
                  <a:lnTo>
                    <a:pt x="1261068" y="357512"/>
                  </a:lnTo>
                  <a:lnTo>
                    <a:pt x="1238781" y="318464"/>
                  </a:lnTo>
                  <a:lnTo>
                    <a:pt x="1214002" y="281115"/>
                  </a:lnTo>
                  <a:lnTo>
                    <a:pt x="1186846" y="245578"/>
                  </a:lnTo>
                  <a:lnTo>
                    <a:pt x="1157424" y="211966"/>
                  </a:lnTo>
                  <a:lnTo>
                    <a:pt x="1125851" y="180393"/>
                  </a:lnTo>
                  <a:lnTo>
                    <a:pt x="1092239" y="150971"/>
                  </a:lnTo>
                  <a:lnTo>
                    <a:pt x="1056702" y="123815"/>
                  </a:lnTo>
                  <a:lnTo>
                    <a:pt x="1019353" y="99036"/>
                  </a:lnTo>
                  <a:lnTo>
                    <a:pt x="980305" y="76749"/>
                  </a:lnTo>
                  <a:lnTo>
                    <a:pt x="939672" y="57066"/>
                  </a:lnTo>
                  <a:lnTo>
                    <a:pt x="897566" y="40101"/>
                  </a:lnTo>
                  <a:lnTo>
                    <a:pt x="854100" y="25966"/>
                  </a:lnTo>
                  <a:lnTo>
                    <a:pt x="809389" y="14775"/>
                  </a:lnTo>
                  <a:lnTo>
                    <a:pt x="763544" y="6642"/>
                  </a:lnTo>
                  <a:lnTo>
                    <a:pt x="716679" y="1679"/>
                  </a:lnTo>
                  <a:lnTo>
                    <a:pt x="668909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5" name="object 34"/>
            <p:cNvSpPr txBox="1"/>
            <p:nvPr/>
          </p:nvSpPr>
          <p:spPr bwMode="white">
            <a:xfrm>
              <a:off x="5717179" y="1852931"/>
              <a:ext cx="967230" cy="74892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70"/>
                </a:spcBef>
              </a:pPr>
              <a:r>
                <a:rPr sz="1150" spc="100" dirty="0">
                  <a:solidFill>
                    <a:schemeClr val="tx2">
                      <a:lumMod val="7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GothicMB101Pro-DeBold"/>
                </a:rPr>
                <a:t>接種費用</a:t>
              </a:r>
            </a:p>
            <a:p>
              <a:pPr algn="ctr">
                <a:lnSpc>
                  <a:spcPct val="100000"/>
                </a:lnSpc>
                <a:spcBef>
                  <a:spcPts val="195"/>
                </a:spcBef>
              </a:pPr>
              <a:r>
                <a:rPr sz="2350" spc="30" dirty="0">
                  <a:solidFill>
                    <a:schemeClr val="tx2">
                      <a:lumMod val="7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-OTF Gothic MB101 Pro"/>
                </a:rPr>
                <a:t>無</a:t>
              </a:r>
              <a:r>
                <a:rPr sz="2350" spc="-280" dirty="0">
                  <a:solidFill>
                    <a:schemeClr val="tx2">
                      <a:lumMod val="7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-OTF Gothic MB101 Pro"/>
                </a:rPr>
                <a:t> </a:t>
              </a:r>
              <a:r>
                <a:rPr sz="2350" spc="30" dirty="0">
                  <a:solidFill>
                    <a:schemeClr val="tx2">
                      <a:lumMod val="7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-OTF Gothic MB101 Pro"/>
                </a:rPr>
                <a:t>料</a:t>
              </a:r>
              <a:endParaRPr sz="2350" dirty="0">
                <a:solidFill>
                  <a:schemeClr val="tx2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endParaRPr>
            </a:p>
            <a:p>
              <a:pPr algn="ctr">
                <a:lnSpc>
                  <a:spcPct val="100000"/>
                </a:lnSpc>
                <a:spcBef>
                  <a:spcPts val="325"/>
                </a:spcBef>
              </a:pPr>
              <a:r>
                <a:rPr sz="950" spc="100" dirty="0">
                  <a:solidFill>
                    <a:schemeClr val="tx2">
                      <a:lumMod val="75000"/>
                    </a:schemeClr>
                  </a:solidFill>
                  <a:latin typeface="+mn-ea"/>
                  <a:cs typeface="A-OTF Gothic MB101 Pro"/>
                </a:rPr>
                <a:t>（全額公費） </a:t>
              </a:r>
            </a:p>
          </p:txBody>
        </p:sp>
        <p:sp>
          <p:nvSpPr>
            <p:cNvPr id="1436" name="object 33"/>
            <p:cNvSpPr/>
            <p:nvPr/>
          </p:nvSpPr>
          <p:spPr bwMode="white">
            <a:xfrm>
              <a:off x="5532767" y="1634639"/>
              <a:ext cx="1326582" cy="1296927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1207376" y="603694"/>
                  </a:moveTo>
                  <a:lnTo>
                    <a:pt x="1205560" y="650873"/>
                  </a:lnTo>
                  <a:lnTo>
                    <a:pt x="1200200" y="697058"/>
                  </a:lnTo>
                  <a:lnTo>
                    <a:pt x="1191432" y="742116"/>
                  </a:lnTo>
                  <a:lnTo>
                    <a:pt x="1179389" y="785913"/>
                  </a:lnTo>
                  <a:lnTo>
                    <a:pt x="1164206" y="828314"/>
                  </a:lnTo>
                  <a:lnTo>
                    <a:pt x="1146016" y="869184"/>
                  </a:lnTo>
                  <a:lnTo>
                    <a:pt x="1124954" y="908391"/>
                  </a:lnTo>
                  <a:lnTo>
                    <a:pt x="1101155" y="945799"/>
                  </a:lnTo>
                  <a:lnTo>
                    <a:pt x="1074751" y="981275"/>
                  </a:lnTo>
                  <a:lnTo>
                    <a:pt x="1045879" y="1014684"/>
                  </a:lnTo>
                  <a:lnTo>
                    <a:pt x="1014671" y="1045892"/>
                  </a:lnTo>
                  <a:lnTo>
                    <a:pt x="981262" y="1074764"/>
                  </a:lnTo>
                  <a:lnTo>
                    <a:pt x="945787" y="1101167"/>
                  </a:lnTo>
                  <a:lnTo>
                    <a:pt x="908378" y="1124967"/>
                  </a:lnTo>
                  <a:lnTo>
                    <a:pt x="869172" y="1146029"/>
                  </a:lnTo>
                  <a:lnTo>
                    <a:pt x="828301" y="1164218"/>
                  </a:lnTo>
                  <a:lnTo>
                    <a:pt x="785900" y="1179402"/>
                  </a:lnTo>
                  <a:lnTo>
                    <a:pt x="742103" y="1191445"/>
                  </a:lnTo>
                  <a:lnTo>
                    <a:pt x="697045" y="1200213"/>
                  </a:lnTo>
                  <a:lnTo>
                    <a:pt x="650860" y="1205572"/>
                  </a:lnTo>
                  <a:lnTo>
                    <a:pt x="603681" y="1207388"/>
                  </a:lnTo>
                  <a:lnTo>
                    <a:pt x="556503" y="1205572"/>
                  </a:lnTo>
                  <a:lnTo>
                    <a:pt x="510318" y="1200213"/>
                  </a:lnTo>
                  <a:lnTo>
                    <a:pt x="465260" y="1191445"/>
                  </a:lnTo>
                  <a:lnTo>
                    <a:pt x="421464" y="1179402"/>
                  </a:lnTo>
                  <a:lnTo>
                    <a:pt x="379064" y="1164218"/>
                  </a:lnTo>
                  <a:lnTo>
                    <a:pt x="338193" y="1146029"/>
                  </a:lnTo>
                  <a:lnTo>
                    <a:pt x="298988" y="1124967"/>
                  </a:lnTo>
                  <a:lnTo>
                    <a:pt x="261580" y="1101167"/>
                  </a:lnTo>
                  <a:lnTo>
                    <a:pt x="226105" y="1074764"/>
                  </a:lnTo>
                  <a:lnTo>
                    <a:pt x="192697" y="1045892"/>
                  </a:lnTo>
                  <a:lnTo>
                    <a:pt x="161491" y="1014684"/>
                  </a:lnTo>
                  <a:lnTo>
                    <a:pt x="132619" y="981275"/>
                  </a:lnTo>
                  <a:lnTo>
                    <a:pt x="106217" y="945799"/>
                  </a:lnTo>
                  <a:lnTo>
                    <a:pt x="82418" y="908391"/>
                  </a:lnTo>
                  <a:lnTo>
                    <a:pt x="61357" y="869184"/>
                  </a:lnTo>
                  <a:lnTo>
                    <a:pt x="43168" y="828314"/>
                  </a:lnTo>
                  <a:lnTo>
                    <a:pt x="27985" y="785913"/>
                  </a:lnTo>
                  <a:lnTo>
                    <a:pt x="15943" y="742116"/>
                  </a:lnTo>
                  <a:lnTo>
                    <a:pt x="7175" y="697058"/>
                  </a:lnTo>
                  <a:lnTo>
                    <a:pt x="1816" y="650873"/>
                  </a:lnTo>
                  <a:lnTo>
                    <a:pt x="0" y="603694"/>
                  </a:lnTo>
                  <a:lnTo>
                    <a:pt x="1816" y="556515"/>
                  </a:lnTo>
                  <a:lnTo>
                    <a:pt x="7175" y="510330"/>
                  </a:lnTo>
                  <a:lnTo>
                    <a:pt x="15943" y="465272"/>
                  </a:lnTo>
                  <a:lnTo>
                    <a:pt x="27985" y="421475"/>
                  </a:lnTo>
                  <a:lnTo>
                    <a:pt x="43168" y="379074"/>
                  </a:lnTo>
                  <a:lnTo>
                    <a:pt x="61357" y="338204"/>
                  </a:lnTo>
                  <a:lnTo>
                    <a:pt x="82418" y="298997"/>
                  </a:lnTo>
                  <a:lnTo>
                    <a:pt x="106217" y="261589"/>
                  </a:lnTo>
                  <a:lnTo>
                    <a:pt x="132619" y="226113"/>
                  </a:lnTo>
                  <a:lnTo>
                    <a:pt x="161491" y="192704"/>
                  </a:lnTo>
                  <a:lnTo>
                    <a:pt x="192697" y="161496"/>
                  </a:lnTo>
                  <a:lnTo>
                    <a:pt x="226105" y="132624"/>
                  </a:lnTo>
                  <a:lnTo>
                    <a:pt x="261580" y="106221"/>
                  </a:lnTo>
                  <a:lnTo>
                    <a:pt x="298988" y="82421"/>
                  </a:lnTo>
                  <a:lnTo>
                    <a:pt x="338193" y="61359"/>
                  </a:lnTo>
                  <a:lnTo>
                    <a:pt x="379064" y="43170"/>
                  </a:lnTo>
                  <a:lnTo>
                    <a:pt x="421464" y="27986"/>
                  </a:lnTo>
                  <a:lnTo>
                    <a:pt x="465260" y="15943"/>
                  </a:lnTo>
                  <a:lnTo>
                    <a:pt x="510318" y="7175"/>
                  </a:lnTo>
                  <a:lnTo>
                    <a:pt x="556503" y="1816"/>
                  </a:lnTo>
                  <a:lnTo>
                    <a:pt x="603681" y="0"/>
                  </a:lnTo>
                  <a:lnTo>
                    <a:pt x="650860" y="1816"/>
                  </a:lnTo>
                  <a:lnTo>
                    <a:pt x="697045" y="7175"/>
                  </a:lnTo>
                  <a:lnTo>
                    <a:pt x="742103" y="15943"/>
                  </a:lnTo>
                  <a:lnTo>
                    <a:pt x="785900" y="27986"/>
                  </a:lnTo>
                  <a:lnTo>
                    <a:pt x="828301" y="43170"/>
                  </a:lnTo>
                  <a:lnTo>
                    <a:pt x="869172" y="61359"/>
                  </a:lnTo>
                  <a:lnTo>
                    <a:pt x="908378" y="82421"/>
                  </a:lnTo>
                  <a:lnTo>
                    <a:pt x="945787" y="106221"/>
                  </a:lnTo>
                  <a:lnTo>
                    <a:pt x="981262" y="132624"/>
                  </a:lnTo>
                  <a:lnTo>
                    <a:pt x="1014671" y="161496"/>
                  </a:lnTo>
                  <a:lnTo>
                    <a:pt x="1045879" y="192704"/>
                  </a:lnTo>
                  <a:lnTo>
                    <a:pt x="1074751" y="226113"/>
                  </a:lnTo>
                  <a:lnTo>
                    <a:pt x="1101155" y="261589"/>
                  </a:lnTo>
                  <a:lnTo>
                    <a:pt x="1124954" y="298997"/>
                  </a:lnTo>
                  <a:lnTo>
                    <a:pt x="1146016" y="338204"/>
                  </a:lnTo>
                  <a:lnTo>
                    <a:pt x="1164206" y="379074"/>
                  </a:lnTo>
                  <a:lnTo>
                    <a:pt x="1179389" y="421475"/>
                  </a:lnTo>
                  <a:lnTo>
                    <a:pt x="1191432" y="465272"/>
                  </a:lnTo>
                  <a:lnTo>
                    <a:pt x="1200200" y="510330"/>
                  </a:lnTo>
                  <a:lnTo>
                    <a:pt x="1205560" y="556515"/>
                  </a:lnTo>
                  <a:lnTo>
                    <a:pt x="1207376" y="603694"/>
                  </a:lnTo>
                  <a:close/>
                </a:path>
              </a:pathLst>
            </a:custGeom>
            <a:ln w="22225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31" name="テキスト 281"/>
          <p:cNvSpPr txBox="1"/>
          <p:nvPr/>
        </p:nvSpPr>
        <p:spPr>
          <a:xfrm>
            <a:off x="789909" y="2379809"/>
            <a:ext cx="6841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200" dirty="0">
                <a:latin typeface="游ゴシック Medium"/>
                <a:ea typeface="游ゴシック Medium"/>
              </a:rPr>
              <a:t>３回目用ワクチン接種券は、</a:t>
            </a:r>
          </a:p>
          <a:p>
            <a:pPr>
              <a:defRPr lang="ja-JP" altLang="en-US"/>
            </a:pPr>
            <a:r>
              <a:rPr lang="ja-JP" altLang="en-US" sz="1200" dirty="0">
                <a:latin typeface="游ゴシック Medium"/>
                <a:ea typeface="游ゴシック Medium"/>
              </a:rPr>
              <a:t>２回目接種をした日から「５か月経過した」方に送付していますので、</a:t>
            </a:r>
          </a:p>
          <a:p>
            <a:pPr>
              <a:defRPr lang="ja-JP" altLang="en-US"/>
            </a:pPr>
            <a:r>
              <a:rPr lang="ja-JP" altLang="en-US" sz="1200" b="1" dirty="0">
                <a:solidFill>
                  <a:srgbClr val="FF0000"/>
                </a:solidFill>
                <a:latin typeface="游ゴシック Medium"/>
                <a:ea typeface="游ゴシック Medium"/>
              </a:rPr>
              <a:t>すぐに予約することができます</a:t>
            </a:r>
            <a:r>
              <a:rPr lang="ja-JP" altLang="en-US" sz="1200" dirty="0">
                <a:solidFill>
                  <a:srgbClr val="FF0000"/>
                </a:solidFill>
                <a:latin typeface="游ゴシック Medium"/>
                <a:ea typeface="游ゴシック Medium"/>
              </a:rPr>
              <a:t>。</a:t>
            </a:r>
          </a:p>
        </p:txBody>
      </p:sp>
      <p:sp>
        <p:nvSpPr>
          <p:cNvPr id="1384" name="四角形 231"/>
          <p:cNvSpPr/>
          <p:nvPr/>
        </p:nvSpPr>
        <p:spPr>
          <a:xfrm>
            <a:off x="324466" y="9896519"/>
            <a:ext cx="1185736" cy="55148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200" b="1" dirty="0"/>
              <a:t>岩内町</a:t>
            </a:r>
            <a:endParaRPr lang="en-US" altLang="ja-JP" sz="1200" b="1" dirty="0"/>
          </a:p>
          <a:p>
            <a:pPr algn="ctr">
              <a:defRPr lang="ja-JP" altLang="en-US"/>
            </a:pPr>
            <a:r>
              <a:rPr lang="ja-JP" altLang="en-US" sz="1200" b="1" dirty="0"/>
              <a:t>コールセンター</a:t>
            </a:r>
          </a:p>
        </p:txBody>
      </p:sp>
      <p:sp>
        <p:nvSpPr>
          <p:cNvPr id="1377" name="四角形 224"/>
          <p:cNvSpPr/>
          <p:nvPr/>
        </p:nvSpPr>
        <p:spPr>
          <a:xfrm>
            <a:off x="3798837" y="9885361"/>
            <a:ext cx="2785110" cy="565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 lang="ja-JP" altLang="en-US"/>
            </a:pPr>
            <a:endParaRPr lang="ja-JP" altLang="en-US" dirty="0"/>
          </a:p>
        </p:txBody>
      </p:sp>
      <p:sp>
        <p:nvSpPr>
          <p:cNvPr id="1367" name="テキスト 214"/>
          <p:cNvSpPr txBox="1"/>
          <p:nvPr/>
        </p:nvSpPr>
        <p:spPr>
          <a:xfrm>
            <a:off x="4739327" y="9975814"/>
            <a:ext cx="2086174" cy="369332"/>
          </a:xfrm>
          <a:prstGeom prst="rect">
            <a:avLst/>
          </a:prstGeom>
          <a:ln w="57150"/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b="0" dirty="0">
                <a:solidFill>
                  <a:schemeClr val="tx1"/>
                </a:solidFill>
                <a:latin typeface="+mn-ea"/>
                <a:ea typeface="+mn-ea"/>
                <a:cs typeface="+mn-lt"/>
              </a:rPr>
              <a:t>☎</a:t>
            </a:r>
            <a:r>
              <a:rPr lang="ja-JP" altLang="en-US" dirty="0">
                <a:solidFill>
                  <a:schemeClr val="tx1"/>
                </a:solidFill>
                <a:latin typeface="+mn-ea"/>
                <a:ea typeface="+mn-ea"/>
                <a:cs typeface="+mn-lt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0</a:t>
            </a:r>
            <a:r>
              <a:rPr lang="ja-JP" altLang="en-US" b="1" dirty="0">
                <a:latin typeface="+mn-ea"/>
                <a:ea typeface="+mn-ea"/>
              </a:rPr>
              <a:t>120-76-1770</a:t>
            </a:r>
            <a:endParaRPr b="1" dirty="0">
              <a:latin typeface="+mn-ea"/>
              <a:ea typeface="+mn-ea"/>
            </a:endParaRPr>
          </a:p>
        </p:txBody>
      </p:sp>
      <p:sp>
        <p:nvSpPr>
          <p:cNvPr id="1391" name="テキスト 238"/>
          <p:cNvSpPr txBox="1"/>
          <p:nvPr/>
        </p:nvSpPr>
        <p:spPr>
          <a:xfrm>
            <a:off x="559666" y="8085997"/>
            <a:ext cx="1147218" cy="245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kumimoji="1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接種後の副反応</a:t>
            </a:r>
          </a:p>
        </p:txBody>
      </p:sp>
      <p:sp>
        <p:nvSpPr>
          <p:cNvPr id="1396" name="テキスト 243"/>
          <p:cNvSpPr txBox="1"/>
          <p:nvPr/>
        </p:nvSpPr>
        <p:spPr>
          <a:xfrm>
            <a:off x="507966" y="8414171"/>
            <a:ext cx="1153899" cy="399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kumimoji="1" sz="1000" i="0" u="none" strike="noStrike" kern="1200" cap="none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病気治療中や</a:t>
            </a:r>
            <a:endParaRPr lang="ja-JP" altLang="en-US" sz="1000" dirty="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kumimoji="1" sz="1000" i="0" u="none" strike="noStrike" kern="1200" cap="none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妊娠中の方</a:t>
            </a:r>
          </a:p>
        </p:txBody>
      </p:sp>
      <p:sp>
        <p:nvSpPr>
          <p:cNvPr id="1397" name="テキスト 244"/>
          <p:cNvSpPr txBox="1"/>
          <p:nvPr/>
        </p:nvSpPr>
        <p:spPr>
          <a:xfrm>
            <a:off x="590056" y="8922250"/>
            <a:ext cx="952321" cy="399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kumimoji="1" lang="en-US" sz="1000" i="0" u="none" strike="noStrike" kern="1200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予防接種健康</a:t>
            </a:r>
            <a:endParaRPr lang="ja-JP" altLang="en-US" sz="1000" dirty="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kumimoji="1" lang="en-US" sz="1000" i="0" u="none" strike="noStrike" kern="1200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被害救済制度</a:t>
            </a:r>
          </a:p>
        </p:txBody>
      </p:sp>
      <p:sp>
        <p:nvSpPr>
          <p:cNvPr id="1401" name="テキスト 248"/>
          <p:cNvSpPr txBox="1"/>
          <p:nvPr/>
        </p:nvSpPr>
        <p:spPr>
          <a:xfrm>
            <a:off x="518284" y="9388158"/>
            <a:ext cx="1146378" cy="399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000" dirty="0">
                <a:latin typeface="HGPｺﾞｼｯｸE"/>
                <a:ea typeface="HGPｺﾞｼｯｸE"/>
              </a:rPr>
              <a:t>住所地外接種</a:t>
            </a:r>
          </a:p>
          <a:p>
            <a:pPr algn="ctr">
              <a:defRPr lang="ja-JP" altLang="en-US"/>
            </a:pPr>
            <a:r>
              <a:rPr lang="ja-JP" altLang="en-US" sz="1000" dirty="0">
                <a:latin typeface="HGPｺﾞｼｯｸE"/>
                <a:ea typeface="HGPｺﾞｼｯｸE"/>
              </a:rPr>
              <a:t>をご希望の方</a:t>
            </a:r>
          </a:p>
        </p:txBody>
      </p:sp>
      <p:sp>
        <p:nvSpPr>
          <p:cNvPr id="1389" name="object 236"/>
          <p:cNvSpPr txBox="1"/>
          <p:nvPr/>
        </p:nvSpPr>
        <p:spPr>
          <a:xfrm>
            <a:off x="1723485" y="8097380"/>
            <a:ext cx="5369175" cy="208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ct val="1288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spc="-100" dirty="0">
                <a:latin typeface="游ゴシック Medium"/>
                <a:ea typeface="游ゴシック Medium"/>
              </a:rPr>
              <a:t>ワクチンを接種後、</a:t>
            </a:r>
            <a:r>
              <a:rPr lang="ja-JP" altLang="en-US" sz="1050" b="1" spc="-100" dirty="0">
                <a:solidFill>
                  <a:srgbClr val="803900"/>
                </a:solidFill>
                <a:latin typeface="游ゴシック Medium"/>
                <a:ea typeface="游ゴシック Medium"/>
              </a:rPr>
              <a:t>発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熱が続く場合</a:t>
            </a:r>
            <a:r>
              <a:rPr lang="ja-JP" altLang="en-US" sz="1050" b="0" spc="-100" dirty="0">
                <a:latin typeface="游ゴシック Medium"/>
                <a:ea typeface="游ゴシック Medium"/>
              </a:rPr>
              <a:t>や、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症状が重い場合</a:t>
            </a:r>
            <a:r>
              <a:rPr lang="ja-JP" altLang="en-US" sz="1050" b="0" spc="-100" dirty="0">
                <a:latin typeface="游ゴシック Medium"/>
                <a:ea typeface="游ゴシック Medium"/>
              </a:rPr>
              <a:t>は、</a:t>
            </a:r>
            <a:r>
              <a:rPr lang="ja-JP" altLang="en-US" sz="1050" spc="-100" dirty="0">
                <a:latin typeface="游ゴシック Medium"/>
                <a:ea typeface="游ゴシック Medium"/>
              </a:rPr>
              <a:t>医療機関を受診してください。</a:t>
            </a:r>
            <a:endParaRPr lang="ja-JP" altLang="en-US" sz="1050" b="1" spc="-100" dirty="0">
              <a:solidFill>
                <a:srgbClr val="802500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1398" name="object 245"/>
          <p:cNvSpPr txBox="1"/>
          <p:nvPr/>
        </p:nvSpPr>
        <p:spPr>
          <a:xfrm>
            <a:off x="1723485" y="8574386"/>
            <a:ext cx="5374263" cy="27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ts val="1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050" i="0" u="none" strike="noStrike" kern="1200" cap="none" spc="-10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現在、</a:t>
            </a:r>
            <a:r>
              <a:rPr kumimoji="1" sz="1050" b="1" i="0" u="none" strike="noStrike" kern="1200" cap="none" spc="-100" normalizeH="0" baseline="0" noProof="0" dirty="0" err="1">
                <a:ln>
                  <a:noFill/>
                </a:ln>
                <a:solidFill>
                  <a:srgbClr val="80250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病気治療中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の方や</a:t>
            </a:r>
            <a:r>
              <a:rPr kumimoji="1" sz="1050" b="1" i="0" u="none" strike="noStrike" kern="1200" cap="none" spc="-100" normalizeH="0" baseline="0" noProof="0" dirty="0" err="1">
                <a:ln>
                  <a:noFill/>
                </a:ln>
                <a:solidFill>
                  <a:srgbClr val="80250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体調に不安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の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ある方</a:t>
            </a:r>
            <a:r>
              <a:rPr kumimoji="1" lang="ja-JP" altLang="en-US" sz="1050" b="0" i="0" u="none" strike="noStrike" kern="1200" cap="none" spc="-10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、</a:t>
            </a:r>
            <a:r>
              <a:rPr kumimoji="1" sz="1050" b="1" i="0" u="none" strike="noStrike" kern="1200" cap="none" spc="-100" normalizeH="0" baseline="0" noProof="0" dirty="0" err="1">
                <a:ln>
                  <a:noFill/>
                </a:ln>
                <a:solidFill>
                  <a:srgbClr val="80250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妊娠中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や</a:t>
            </a:r>
            <a:r>
              <a:rPr kumimoji="1" sz="1050" b="1" i="0" u="none" strike="noStrike" kern="1200" cap="none" spc="-100" normalizeH="0" baseline="0" noProof="0" dirty="0" err="1">
                <a:ln>
                  <a:noFill/>
                </a:ln>
                <a:solidFill>
                  <a:srgbClr val="80250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授乳中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の方、</a:t>
            </a:r>
            <a:r>
              <a:rPr kumimoji="1" sz="1050" b="1" i="0" u="none" strike="noStrike" kern="1200" cap="none" spc="-100" normalizeH="0" baseline="0" noProof="0" dirty="0" err="1">
                <a:ln>
                  <a:noFill/>
                </a:ln>
                <a:solidFill>
                  <a:srgbClr val="802500"/>
                </a:solidFill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アレルギー</a:t>
            </a:r>
            <a:r>
              <a:rPr kumimoji="1" sz="1050" b="0" i="0" u="none" strike="noStrike" kern="1200" cap="none" spc="-10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/>
                <a:ea typeface="游ゴシック Medium"/>
                <a:cs typeface="+mn-lt"/>
              </a:rPr>
              <a:t>の</a:t>
            </a:r>
            <a:r>
              <a:rPr kumimoji="1" sz="1050" i="0" u="none" strike="noStrike" kern="1200" cap="none" spc="-100" normalizeH="0" baseline="0" noProof="0" dirty="0" err="1">
                <a:ln>
                  <a:noFill/>
                </a:ln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lt"/>
              </a:rPr>
              <a:t>ある方</a:t>
            </a:r>
            <a:r>
              <a:rPr kumimoji="1" sz="1050" i="0" u="none" strike="noStrike" kern="1200" cap="none" spc="-10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は</a:t>
            </a:r>
            <a:r>
              <a:rPr kumimoji="1" sz="1050" i="0" u="none" strike="noStrike" kern="1200" cap="none" spc="-1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、</a:t>
            </a:r>
            <a:endParaRPr kumimoji="1" lang="en-US" sz="1050" i="0" u="none" strike="noStrike" kern="1200" cap="none" spc="-10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37465" marR="5080" indent="155575">
              <a:lnSpc>
                <a:spcPct val="128800"/>
              </a:lnSpc>
              <a:spcBef>
                <a:spcPts val="440"/>
              </a:spcBef>
              <a:defRPr/>
            </a:pPr>
            <a:r>
              <a:rPr lang="ja-JP" altLang="en-US" sz="1050" spc="-10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かかりつけ医等とご相談のうえ、ワクチン接種を受けるかどうか、ご検討ください。</a:t>
            </a:r>
            <a:endParaRPr lang="en-US" altLang="ja-JP" sz="1050" spc="-100" dirty="0" err="1">
              <a:solidFill>
                <a:srgbClr val="231F2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1399" name="object 246"/>
          <p:cNvSpPr txBox="1"/>
          <p:nvPr/>
        </p:nvSpPr>
        <p:spPr>
          <a:xfrm>
            <a:off x="1731198" y="8936009"/>
            <a:ext cx="5468123" cy="648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spc="-100" dirty="0">
                <a:latin typeface="游ゴシック Medium"/>
                <a:ea typeface="游ゴシック Medium"/>
              </a:rPr>
              <a:t>ワクチン接種によって健康被害が生じ、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医療機関での治療</a:t>
            </a:r>
            <a:r>
              <a:rPr lang="ja-JP" altLang="en-US" sz="1050" b="0" spc="-100" dirty="0">
                <a:latin typeface="游ゴシック Medium"/>
                <a:ea typeface="游ゴシック Medium"/>
              </a:rPr>
              <a:t>が必要になったり、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障害</a:t>
            </a:r>
            <a:r>
              <a:rPr lang="ja-JP" altLang="en-US" sz="1050" spc="-100" dirty="0">
                <a:latin typeface="游ゴシック Medium"/>
                <a:ea typeface="游ゴシック Medium"/>
              </a:rPr>
              <a:t>が残った</a:t>
            </a:r>
            <a:endParaRPr lang="en-US" altLang="ja-JP" sz="1050" spc="-100" dirty="0">
              <a:latin typeface="游ゴシック Medium"/>
              <a:ea typeface="游ゴシック Medium"/>
            </a:endParaRPr>
          </a:p>
          <a:p>
            <a:pPr marL="37465" marR="5080" lvl="0" indent="155575" algn="l" defTabSz="9144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spc="-100" dirty="0">
                <a:latin typeface="游ゴシック Medium"/>
                <a:ea typeface="游ゴシック Medium"/>
              </a:rPr>
              <a:t>場合には、予防接種法に基づく救済（医療費・障害年金等の給付）を受けられます。</a:t>
            </a:r>
            <a:endParaRPr lang="en-US" altLang="ja-JP" sz="1050" spc="-100" dirty="0">
              <a:latin typeface="游ゴシック Medium"/>
              <a:ea typeface="游ゴシック Medium"/>
            </a:endParaRPr>
          </a:p>
          <a:p>
            <a:pPr marL="37465" marR="5080" lvl="0" indent="155575" algn="l" defTabSz="9144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latin typeface="游ゴシック Medium"/>
                <a:ea typeface="游ゴシック Medium"/>
              </a:rPr>
              <a:t>　　　</a:t>
            </a:r>
            <a:r>
              <a:rPr lang="ja-JP" altLang="en-US" sz="1450" dirty="0">
                <a:latin typeface="游ゴシック Medium"/>
                <a:ea typeface="游ゴシック Medium"/>
              </a:rPr>
              <a:t>　　　　　　　　　　　　　　　　　　　</a:t>
            </a:r>
            <a:endParaRPr lang="en-US" altLang="ja-JP" sz="1450" dirty="0">
              <a:latin typeface="游ゴシック Medium"/>
              <a:ea typeface="游ゴシック Medium"/>
            </a:endParaRPr>
          </a:p>
        </p:txBody>
      </p:sp>
      <p:sp>
        <p:nvSpPr>
          <p:cNvPr id="1403" name="object 250"/>
          <p:cNvSpPr txBox="1"/>
          <p:nvPr/>
        </p:nvSpPr>
        <p:spPr>
          <a:xfrm>
            <a:off x="1732150" y="9451813"/>
            <a:ext cx="5468123" cy="907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spc="-100" dirty="0">
                <a:latin typeface="游ゴシック Medium"/>
                <a:ea typeface="游ゴシック Medium"/>
              </a:rPr>
              <a:t>町外でワクチン接種を希望される場合は、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希望する市町村</a:t>
            </a:r>
            <a:r>
              <a:rPr lang="ja-JP" altLang="en-US" sz="1050" spc="-100" dirty="0">
                <a:latin typeface="游ゴシック Medium"/>
                <a:ea typeface="游ゴシック Medium"/>
              </a:rPr>
              <a:t>または</a:t>
            </a: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入所・入院中の施設や</a:t>
            </a:r>
            <a:endParaRPr lang="en-US" altLang="ja-JP" sz="1050" b="1" spc="-100" dirty="0">
              <a:solidFill>
                <a:srgbClr val="802500"/>
              </a:solidFill>
              <a:latin typeface="游ゴシック Medium"/>
              <a:ea typeface="游ゴシック Medium"/>
            </a:endParaRPr>
          </a:p>
          <a:p>
            <a:pPr marL="37465" marR="5080" lvl="0" indent="155575" algn="l" defTabSz="9144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spc="-100" dirty="0">
                <a:solidFill>
                  <a:srgbClr val="802500"/>
                </a:solidFill>
                <a:latin typeface="游ゴシック Medium"/>
                <a:ea typeface="游ゴシック Medium"/>
              </a:rPr>
              <a:t>医療機関</a:t>
            </a:r>
            <a:r>
              <a:rPr lang="ja-JP" altLang="en-US" sz="1050" spc="-100" dirty="0">
                <a:latin typeface="游ゴシック Medium"/>
                <a:ea typeface="游ゴシック Medium"/>
              </a:rPr>
              <a:t>にお問い合わせください。 </a:t>
            </a:r>
            <a:endParaRPr lang="en-US" altLang="ja-JP" sz="1050" spc="-100" dirty="0">
              <a:latin typeface="游ゴシック Medium"/>
              <a:ea typeface="游ゴシック Medium"/>
            </a:endParaRPr>
          </a:p>
          <a:p>
            <a:pPr marL="37465" marR="5080" lvl="0" indent="155575" algn="l" defTabSz="9144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50" dirty="0">
                <a:latin typeface="游ゴシック Medium"/>
                <a:ea typeface="游ゴシック Medium"/>
              </a:rPr>
              <a:t>　</a:t>
            </a:r>
            <a:endParaRPr lang="en-US" altLang="ja-JP" sz="1450" dirty="0">
              <a:latin typeface="游ゴシック Medium"/>
              <a:ea typeface="游ゴシック Medium"/>
            </a:endParaRPr>
          </a:p>
          <a:p>
            <a:pPr marL="37465" marR="5080" lvl="0" indent="155575" algn="l" defTabSz="914400" rtl="0" eaLnBrk="1" fontAlgn="auto" latinLnBrk="0" hangingPunct="1"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50" dirty="0">
                <a:latin typeface="游ゴシック Medium"/>
                <a:ea typeface="游ゴシック Medium"/>
              </a:rPr>
              <a:t>　　　　　　　　　　　　　　　　</a:t>
            </a:r>
            <a:endParaRPr lang="ja-JP" altLang="en-US" sz="1050" spc="-100" dirty="0">
              <a:latin typeface="游ゴシック Medium"/>
              <a:ea typeface="游ゴシック Medium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674110" y="8378959"/>
            <a:ext cx="6204129" cy="16443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 flipV="1">
            <a:off x="683261" y="8855363"/>
            <a:ext cx="6204129" cy="16443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 flipV="1">
            <a:off x="683261" y="9361383"/>
            <a:ext cx="6204129" cy="16443"/>
          </a:xfrm>
          <a:prstGeom prst="line">
            <a:avLst/>
          </a:prstGeom>
          <a:ln w="38100" cap="rnd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737464" y="4066105"/>
            <a:ext cx="3650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kumimoji="1" lang="ja-JP" altLang="en-US" sz="1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都合により、日時が変更となる場合があります。</a:t>
            </a:r>
          </a:p>
        </p:txBody>
      </p:sp>
      <p:sp>
        <p:nvSpPr>
          <p:cNvPr id="1365" name="図形 212"/>
          <p:cNvSpPr/>
          <p:nvPr/>
        </p:nvSpPr>
        <p:spPr>
          <a:xfrm>
            <a:off x="3797375" y="9891860"/>
            <a:ext cx="997361" cy="563163"/>
          </a:xfrm>
          <a:prstGeom prst="roundRect">
            <a:avLst>
              <a:gd name="adj" fmla="val 4301"/>
            </a:avLst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44145">
              <a:lnSpc>
                <a:spcPts val="1200"/>
              </a:lnSpc>
              <a:spcBef>
                <a:spcPts val="930"/>
              </a:spcBef>
              <a:spcAft>
                <a:spcPts val="0"/>
              </a:spcAft>
              <a:tabLst>
                <a:tab pos="3697604" algn="l"/>
                <a:tab pos="5285105" algn="l"/>
              </a:tabLst>
            </a:pPr>
            <a:endParaRPr lang="ja-JP" altLang="en-US" sz="1050" b="1" spc="0" dirty="0">
              <a:solidFill>
                <a:schemeClr val="bg1"/>
              </a:solidFill>
              <a:latin typeface="GothicMB101Pro-DeBold"/>
              <a:cs typeface="GothicMB101Pro-DeBold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83272" y="9944714"/>
            <a:ext cx="121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厚生労働省</a:t>
            </a:r>
            <a:endParaRPr kumimoji="1"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コールセンター</a:t>
            </a:r>
          </a:p>
        </p:txBody>
      </p:sp>
      <p:sp>
        <p:nvSpPr>
          <p:cNvPr id="109" name="図形 381"/>
          <p:cNvSpPr/>
          <p:nvPr/>
        </p:nvSpPr>
        <p:spPr>
          <a:xfrm>
            <a:off x="6881732" y="896006"/>
            <a:ext cx="340097" cy="370374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27838"/>
              </p:ext>
            </p:extLst>
          </p:nvPr>
        </p:nvGraphicFramePr>
        <p:xfrm>
          <a:off x="787168" y="4321721"/>
          <a:ext cx="631058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508">
                  <a:extLst>
                    <a:ext uri="{9D8B030D-6E8A-4147-A177-3AD203B41FA5}">
                      <a16:colId xmlns:a16="http://schemas.microsoft.com/office/drawing/2014/main" val="17830633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29058948"/>
                    </a:ext>
                  </a:extLst>
                </a:gridCol>
                <a:gridCol w="2994072">
                  <a:extLst>
                    <a:ext uri="{9D8B030D-6E8A-4147-A177-3AD203B41FA5}">
                      <a16:colId xmlns:a16="http://schemas.microsoft.com/office/drawing/2014/main" val="2592348161"/>
                    </a:ext>
                  </a:extLst>
                </a:gridCol>
              </a:tblGrid>
              <a:tr h="43372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50" b="1" spc="-5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KoburinaGoStdN-W6"/>
                        </a:rPr>
                        <a:t>ファイザー社製ワクチン</a:t>
                      </a:r>
                    </a:p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12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歳以上の</a:t>
                      </a:r>
                      <a:endParaRPr kumimoji="1" lang="en-US" altLang="ja-JP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回目の接種が可能）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50" b="1" u="none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岩内大浜医院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5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月　　　月水金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10:00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17:00</a:t>
                      </a:r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　　　</a:t>
                      </a:r>
                      <a:r>
                        <a:rPr kumimoji="1" lang="ja-JP" altLang="en-US" sz="1250" b="1" baseline="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火木　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10:00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16:00</a:t>
                      </a:r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12842"/>
                  </a:ext>
                </a:extLst>
              </a:tr>
              <a:tr h="4559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月から　月水金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15:30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17:00</a:t>
                      </a:r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　　　</a:t>
                      </a:r>
                      <a:r>
                        <a:rPr kumimoji="1" lang="ja-JP" altLang="en-US" sz="1250" b="1" baseline="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火木　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15:30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16:00</a:t>
                      </a:r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90065"/>
                  </a:ext>
                </a:extLst>
              </a:tr>
              <a:tr h="2721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前田医院</a:t>
                      </a: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　　　　</a:t>
                      </a:r>
                      <a:r>
                        <a:rPr kumimoji="1" lang="ja-JP" altLang="en-US" sz="1250" b="1" baseline="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月～土　  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7:00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7:30</a:t>
                      </a:r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989044"/>
                  </a:ext>
                </a:extLst>
              </a:tr>
              <a:tr h="639850">
                <a:tc>
                  <a:txBody>
                    <a:bodyPr/>
                    <a:lstStyle/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武田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/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モデルナ社製ワクチン</a:t>
                      </a:r>
                      <a:endParaRPr kumimoji="1" lang="en-US" altLang="ja-JP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18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歳以上の</a:t>
                      </a:r>
                      <a:endParaRPr kumimoji="1" lang="en-US" altLang="ja-JP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回目接種のみ可能）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岩内協会病院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　　　</a:t>
                      </a:r>
                      <a:r>
                        <a:rPr kumimoji="1" lang="ja-JP" altLang="en-US" sz="1250" b="1" baseline="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</a:t>
                      </a:r>
                      <a:endParaRPr kumimoji="1" lang="en-US" altLang="ja-JP" sz="1250" b="1" baseline="0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en-US" altLang="ja-JP" sz="1250" b="1" baseline="0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              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火木金　  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9:30</a:t>
                      </a:r>
                      <a:r>
                        <a:rPr kumimoji="1" lang="ja-JP" altLang="en-US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</a:t>
                      </a:r>
                      <a:r>
                        <a:rPr kumimoji="1" lang="en-US" altLang="ja-JP" sz="1250" b="1" dirty="0">
                          <a:solidFill>
                            <a:sysClr val="windowText" lastClr="00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10:00</a:t>
                      </a:r>
                    </a:p>
                    <a:p>
                      <a:endParaRPr kumimoji="1" lang="ja-JP" altLang="en-US" sz="1250" b="1" dirty="0">
                        <a:solidFill>
                          <a:sysClr val="windowText" lastClr="00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72597"/>
                  </a:ext>
                </a:extLst>
              </a:tr>
            </a:tbl>
          </a:graphicData>
        </a:graphic>
      </p:graphicFrame>
      <p:sp>
        <p:nvSpPr>
          <p:cNvPr id="11" name="右矢印 10"/>
          <p:cNvSpPr/>
          <p:nvPr/>
        </p:nvSpPr>
        <p:spPr>
          <a:xfrm>
            <a:off x="1192485" y="3326408"/>
            <a:ext cx="1399212" cy="772727"/>
          </a:xfrm>
          <a:prstGeom prst="rightArrow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ysClr val="windowText" lastClr="000000"/>
                </a:solidFill>
              </a:rPr>
              <a:t>ご予約は</a:t>
            </a:r>
          </a:p>
        </p:txBody>
      </p:sp>
      <p:grpSp>
        <p:nvGrpSpPr>
          <p:cNvPr id="110" name="グループ 277"/>
          <p:cNvGrpSpPr/>
          <p:nvPr/>
        </p:nvGrpSpPr>
        <p:grpSpPr>
          <a:xfrm>
            <a:off x="87811" y="3040830"/>
            <a:ext cx="561915" cy="399906"/>
            <a:chOff x="241875" y="421195"/>
            <a:chExt cx="567835" cy="407525"/>
          </a:xfrm>
        </p:grpSpPr>
        <p:sp>
          <p:nvSpPr>
            <p:cNvPr id="111" name="object 1498"/>
            <p:cNvSpPr/>
            <p:nvPr/>
          </p:nvSpPr>
          <p:spPr>
            <a:xfrm>
              <a:off x="406553" y="427012"/>
              <a:ext cx="403157" cy="401708"/>
            </a:xfrm>
            <a:custGeom>
              <a:avLst/>
              <a:gdLst/>
              <a:ahLst/>
              <a:cxnLst/>
              <a:rect l="l" t="t" r="r" b="b"/>
              <a:pathLst>
                <a:path w="401319" h="401320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6823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2" name="object 1499"/>
            <p:cNvSpPr txBox="1"/>
            <p:nvPr/>
          </p:nvSpPr>
          <p:spPr bwMode="white">
            <a:xfrm>
              <a:off x="241875" y="421195"/>
              <a:ext cx="484733" cy="37636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lang="ja-JP" altLang="en-US" b="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HGPｺﾞｼｯｸE"/>
                  <a:ea typeface="HGPｺﾞｼｯｸE"/>
                </a:rPr>
                <a:t>２</a:t>
              </a:r>
              <a:endParaRPr b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PｺﾞｼｯｸE"/>
                <a:ea typeface="HGPｺﾞｼｯｸE"/>
              </a:endParaRPr>
            </a:p>
          </p:txBody>
        </p:sp>
      </p:grpSp>
      <p:grpSp>
        <p:nvGrpSpPr>
          <p:cNvPr id="113" name="グループ 277"/>
          <p:cNvGrpSpPr/>
          <p:nvPr/>
        </p:nvGrpSpPr>
        <p:grpSpPr>
          <a:xfrm>
            <a:off x="94513" y="6283293"/>
            <a:ext cx="559654" cy="398953"/>
            <a:chOff x="244160" y="422167"/>
            <a:chExt cx="565550" cy="406553"/>
          </a:xfrm>
        </p:grpSpPr>
        <p:sp>
          <p:nvSpPr>
            <p:cNvPr id="114" name="object 1498"/>
            <p:cNvSpPr/>
            <p:nvPr/>
          </p:nvSpPr>
          <p:spPr>
            <a:xfrm>
              <a:off x="406553" y="427012"/>
              <a:ext cx="403157" cy="401708"/>
            </a:xfrm>
            <a:custGeom>
              <a:avLst/>
              <a:gdLst/>
              <a:ahLst/>
              <a:cxnLst/>
              <a:rect l="l" t="t" r="r" b="b"/>
              <a:pathLst>
                <a:path w="401319" h="401320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6823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5" name="object 1499"/>
            <p:cNvSpPr txBox="1"/>
            <p:nvPr/>
          </p:nvSpPr>
          <p:spPr bwMode="white">
            <a:xfrm>
              <a:off x="244160" y="422167"/>
              <a:ext cx="484733" cy="37636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lang="ja-JP" altLang="en-US" b="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HGPｺﾞｼｯｸE"/>
                  <a:ea typeface="HGPｺﾞｼｯｸE"/>
                </a:rPr>
                <a:t>３</a:t>
              </a:r>
              <a:endParaRPr b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PｺﾞｼｯｸE"/>
                <a:ea typeface="HGPｺﾞｼｯｸE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4288895" y="10568838"/>
            <a:ext cx="4123268" cy="368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 rot="16200000">
            <a:off x="5482805" y="9522159"/>
            <a:ext cx="4123268" cy="368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04070" y="3022129"/>
            <a:ext cx="274027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lang="ja-JP" altLang="en-US"/>
            </a:pPr>
            <a:r>
              <a:rPr lang="en-US" altLang="ja-JP" sz="1500" b="1" dirty="0">
                <a:solidFill>
                  <a:srgbClr val="FF0000"/>
                </a:solidFill>
              </a:rPr>
              <a:t>※</a:t>
            </a:r>
            <a:r>
              <a:rPr lang="ja-JP" altLang="en-US" sz="1500" b="1" dirty="0">
                <a:solidFill>
                  <a:srgbClr val="FF0000"/>
                </a:solidFill>
              </a:rPr>
              <a:t>必ず事前予約が必要です。</a:t>
            </a:r>
          </a:p>
        </p:txBody>
      </p:sp>
    </p:spTree>
    <p:extLst>
      <p:ext uri="{BB962C8B-B14F-4D97-AF65-F5344CB8AC3E}">
        <p14:creationId xmlns:p14="http://schemas.microsoft.com/office/powerpoint/2010/main" val="1153393047"/>
      </p:ext>
    </p:extLst>
  </p:cSld>
  <p:clrMapOvr>
    <a:masterClrMapping/>
  </p:clrMapOvr>
</p:sld>
</file>

<file path=ppt/theme/theme1.xml><?xml version="1.0" encoding="utf-8"?>
<a:theme xmlns:a="http://schemas.openxmlformats.org/drawingml/2006/main" name="4_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322</Words>
  <Application>Microsoft Office PowerPoint</Application>
  <PresentationFormat>ユーザー設定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A-OTF Gothic BBB Pro</vt:lpstr>
      <vt:lpstr>A-OTF Gothic MB101 Pro</vt:lpstr>
      <vt:lpstr>GothicMB101Pro-DeBold</vt:lpstr>
      <vt:lpstr>GothicMB101Pro-Heavy</vt:lpstr>
      <vt:lpstr>GothicMB101Pro-Medium</vt:lpstr>
      <vt:lpstr>HGPｺﾞｼｯｸE</vt:lpstr>
      <vt:lpstr>HGPｺﾞｼｯｸM</vt:lpstr>
      <vt:lpstr>HGSｺﾞｼｯｸE</vt:lpstr>
      <vt:lpstr>HGｺﾞｼｯｸE</vt:lpstr>
      <vt:lpstr>KoburinaGoStdN-W3</vt:lpstr>
      <vt:lpstr>KoburinaGoStdN-W6</vt:lpstr>
      <vt:lpstr>ＭＳ Ｐゴシック</vt:lpstr>
      <vt:lpstr>游ゴシック</vt:lpstr>
      <vt:lpstr>游ゴシック Medium</vt:lpstr>
      <vt:lpstr>Arial</vt:lpstr>
      <vt:lpstr>Calibri</vt:lpstr>
      <vt:lpstr>4_Focus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コロナワクチン接種案内_接種券同封用</dc:title>
  <dc:creator>溝田 友里(mizota-yuri.5c4)</dc:creator>
  <cp:lastModifiedBy>高野　真司</cp:lastModifiedBy>
  <cp:revision>606</cp:revision>
  <cp:lastPrinted>2022-05-21T00:57:49Z</cp:lastPrinted>
  <dcterms:created xsi:type="dcterms:W3CDTF">2021-01-13T18:12:33Z</dcterms:created>
  <dcterms:modified xsi:type="dcterms:W3CDTF">2022-05-21T01:03:54Z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2021-01-14T00:00:00Z</vt:filetime>
  </property>
  <property fmtid="{D5CDD505-2E9C-101B-9397-08002B2CF9AE}" pid="3" name="Creator">
    <vt:lpwstr>Adobe Illustrator 24.1 (Macintosh)</vt:lpwstr>
  </property>
  <property fmtid="{D5CDD505-2E9C-101B-9397-08002B2CF9AE}" pid="4" name="LastSaved">
    <vt:filetime>2021-01-13T00:00:00Z</vt:filetime>
  </property>
</Properties>
</file>