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412" autoAdjust="0"/>
    <p:restoredTop sz="94660"/>
  </p:normalViewPr>
  <p:slideViewPr>
    <p:cSldViewPr snapToGrid="0">
      <p:cViewPr varScale="1">
        <p:scale>
          <a:sx n="52" d="100"/>
          <a:sy n="52" d="100"/>
        </p:scale>
        <p:origin x="28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6BA8-71B7-49FF-8F75-B421C9AEA983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3CD9-EEA0-4557-BFFC-49F1DEB6DC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2263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6BA8-71B7-49FF-8F75-B421C9AEA983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3CD9-EEA0-4557-BFFC-49F1DEB6DC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0302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6BA8-71B7-49FF-8F75-B421C9AEA983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3CD9-EEA0-4557-BFFC-49F1DEB6DC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8964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6BA8-71B7-49FF-8F75-B421C9AEA983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3CD9-EEA0-4557-BFFC-49F1DEB6DC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5693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6BA8-71B7-49FF-8F75-B421C9AEA983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3CD9-EEA0-4557-BFFC-49F1DEB6DC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711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6BA8-71B7-49FF-8F75-B421C9AEA983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3CD9-EEA0-4557-BFFC-49F1DEB6DC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901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6BA8-71B7-49FF-8F75-B421C9AEA983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3CD9-EEA0-4557-BFFC-49F1DEB6DC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58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6BA8-71B7-49FF-8F75-B421C9AEA983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3CD9-EEA0-4557-BFFC-49F1DEB6DC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8847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6BA8-71B7-49FF-8F75-B421C9AEA983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3CD9-EEA0-4557-BFFC-49F1DEB6DC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42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6BA8-71B7-49FF-8F75-B421C9AEA983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3CD9-EEA0-4557-BFFC-49F1DEB6DC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8686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6BA8-71B7-49FF-8F75-B421C9AEA983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3CD9-EEA0-4557-BFFC-49F1DEB6DC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1759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36BA8-71B7-49FF-8F75-B421C9AEA983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23CD9-EEA0-4557-BFFC-49F1DEB6DC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946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グループ化 21"/>
          <p:cNvGrpSpPr/>
          <p:nvPr/>
        </p:nvGrpSpPr>
        <p:grpSpPr>
          <a:xfrm>
            <a:off x="137897" y="303766"/>
            <a:ext cx="6582207" cy="857924"/>
            <a:chOff x="137897" y="75253"/>
            <a:chExt cx="6582207" cy="857924"/>
          </a:xfrm>
        </p:grpSpPr>
        <p:pic>
          <p:nvPicPr>
            <p:cNvPr id="21" name="図 20"/>
            <p:cNvPicPr>
              <a:picLocks noChangeAspect="1"/>
            </p:cNvPicPr>
            <p:nvPr/>
          </p:nvPicPr>
          <p:blipFill rotWithShape="1">
            <a:blip r:embed="rId2"/>
            <a:srcRect l="5664" t="26511" r="70414" b="47173"/>
            <a:stretch/>
          </p:blipFill>
          <p:spPr>
            <a:xfrm>
              <a:off x="137897" y="75253"/>
              <a:ext cx="6582207" cy="857924"/>
            </a:xfrm>
            <a:prstGeom prst="rect">
              <a:avLst/>
            </a:prstGeom>
            <a:ln>
              <a:noFill/>
            </a:ln>
            <a:effectLst>
              <a:softEdge rad="38100"/>
            </a:effectLst>
          </p:spPr>
        </p:pic>
        <p:sp>
          <p:nvSpPr>
            <p:cNvPr id="4" name="テキスト ボックス 3"/>
            <p:cNvSpPr txBox="1"/>
            <p:nvPr/>
          </p:nvSpPr>
          <p:spPr>
            <a:xfrm>
              <a:off x="466378" y="75253"/>
              <a:ext cx="5925244" cy="76944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  <a:scene3d>
                <a:camera prst="orthographicFront"/>
                <a:lightRig rig="threePt" dir="t"/>
              </a:scene3d>
              <a:sp3d contourW="120650">
                <a:contourClr>
                  <a:schemeClr val="accent4">
                    <a:lumMod val="60000"/>
                    <a:lumOff val="40000"/>
                  </a:schemeClr>
                </a:contourClr>
              </a:sp3d>
            </a:bodyPr>
            <a:lstStyle/>
            <a:p>
              <a:pPr algn="ctr"/>
              <a:r>
                <a:rPr kumimoji="1" lang="ja-JP" altLang="en-US" sz="2800" dirty="0" smtClean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平成</a:t>
              </a:r>
              <a:r>
                <a:rPr kumimoji="1" lang="en-US" altLang="ja-JP" sz="2800" dirty="0" smtClean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31</a:t>
              </a:r>
              <a:r>
                <a:rPr kumimoji="1" lang="ja-JP" altLang="en-US" sz="2800" dirty="0" smtClean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年度</a:t>
              </a:r>
              <a:r>
                <a:rPr lang="ja-JP" altLang="en-US" sz="36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 </a:t>
              </a:r>
              <a:r>
                <a:rPr kumimoji="1" lang="ja-JP" altLang="en-US" sz="4400" spc="300" dirty="0" smtClean="0">
                  <a:ln w="19050">
                    <a:solidFill>
                      <a:schemeClr val="bg1"/>
                    </a:solidFill>
                  </a:ln>
                  <a:effectLst>
                    <a:glow rad="63500">
                      <a:schemeClr val="accent2">
                        <a:satMod val="175000"/>
                        <a:alpha val="40000"/>
                      </a:schemeClr>
                    </a:glow>
                  </a:effectLst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町民健康相談</a:t>
              </a:r>
              <a:endParaRPr kumimoji="1" lang="ja-JP" altLang="en-US" sz="4400" spc="300" dirty="0">
                <a:ln w="19050">
                  <a:solidFill>
                    <a:schemeClr val="bg1"/>
                  </a:solidFill>
                </a:ln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</p:grpSp>
      <p:sp>
        <p:nvSpPr>
          <p:cNvPr id="5" name="テキスト ボックス 4"/>
          <p:cNvSpPr txBox="1"/>
          <p:nvPr/>
        </p:nvSpPr>
        <p:spPr>
          <a:xfrm>
            <a:off x="29424" y="167734"/>
            <a:ext cx="6858000" cy="322065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kumimoji="1" lang="ja-JP" altLang="en-US" u="sng" spc="120" dirty="0" smtClean="0">
                <a:effectLst>
                  <a:glow rad="12700">
                    <a:schemeClr val="bg1">
                      <a:alpha val="0"/>
                    </a:schemeClr>
                  </a:glo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ご自身・ご家族の健康づくりについて</a:t>
            </a:r>
            <a:r>
              <a:rPr lang="ja-JP" altLang="en-US" u="sng" spc="120" dirty="0">
                <a:effectLst>
                  <a:glow rad="12700">
                    <a:schemeClr val="bg1">
                      <a:alpha val="0"/>
                    </a:schemeClr>
                  </a:glo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、</a:t>
            </a:r>
            <a:r>
              <a:rPr kumimoji="1" lang="ja-JP" altLang="en-US" u="sng" spc="120" dirty="0" smtClean="0">
                <a:effectLst>
                  <a:glow rad="12700">
                    <a:schemeClr val="bg1">
                      <a:alpha val="0"/>
                    </a:schemeClr>
                  </a:glo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お気軽に</a:t>
            </a:r>
            <a:r>
              <a:rPr lang="ja-JP" altLang="en-US" u="sng" spc="120" dirty="0" smtClean="0">
                <a:effectLst>
                  <a:glow rad="12700">
                    <a:schemeClr val="bg1">
                      <a:alpha val="0"/>
                    </a:schemeClr>
                  </a:glo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ご相談ください</a:t>
            </a:r>
            <a:endParaRPr kumimoji="1" lang="ja-JP" altLang="en-US" u="sng" spc="120" dirty="0">
              <a:effectLst>
                <a:glow rad="12700">
                  <a:schemeClr val="bg1">
                    <a:alpha val="0"/>
                  </a:schemeClr>
                </a:glo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128655"/>
              </p:ext>
            </p:extLst>
          </p:nvPr>
        </p:nvGraphicFramePr>
        <p:xfrm>
          <a:off x="783374" y="5048751"/>
          <a:ext cx="5291501" cy="41605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511618"/>
                <a:gridCol w="1969190"/>
                <a:gridCol w="1810693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2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日程</a:t>
                      </a:r>
                      <a:endParaRPr kumimoji="1" lang="ja-JP" altLang="en-US" sz="12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200" b="1" spc="-15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午前</a:t>
                      </a:r>
                      <a:r>
                        <a:rPr kumimoji="1" lang="ja-JP" altLang="en-US" sz="1200" spc="-15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</a:t>
                      </a:r>
                      <a:r>
                        <a:rPr kumimoji="1" lang="ja-JP" altLang="en-US" sz="1400" spc="-15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１０：００ </a:t>
                      </a:r>
                      <a:r>
                        <a:rPr kumimoji="1" lang="ja-JP" altLang="en-US" sz="1200" spc="-15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～ </a:t>
                      </a:r>
                      <a:r>
                        <a:rPr kumimoji="1" lang="ja-JP" altLang="en-US" sz="1400" spc="-15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１１：３０</a:t>
                      </a:r>
                      <a:endParaRPr kumimoji="1" lang="ja-JP" altLang="en-US" sz="1400" spc="-15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200" spc="-15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午後　</a:t>
                      </a:r>
                      <a:r>
                        <a:rPr kumimoji="1" lang="ja-JP" altLang="en-US" sz="1400" spc="-15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１：００ </a:t>
                      </a:r>
                      <a:r>
                        <a:rPr kumimoji="1" lang="ja-JP" altLang="en-US" sz="1200" spc="-15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～ </a:t>
                      </a:r>
                      <a:r>
                        <a:rPr kumimoji="1" lang="ja-JP" altLang="en-US" sz="1400" spc="-15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３：３０</a:t>
                      </a:r>
                      <a:endParaRPr kumimoji="1" lang="ja-JP" altLang="en-US" sz="1400" spc="-15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1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平成３１年　</a:t>
                      </a:r>
                      <a:r>
                        <a:rPr kumimoji="1" lang="ja-JP" altLang="en-US" sz="1100" baseline="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 </a:t>
                      </a:r>
                      <a:r>
                        <a:rPr kumimoji="1" lang="ja-JP" altLang="en-US" sz="16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４</a:t>
                      </a:r>
                      <a:r>
                        <a:rPr kumimoji="1" lang="ja-JP" altLang="en-US" sz="11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 月</a:t>
                      </a:r>
                      <a:endParaRPr kumimoji="1" lang="ja-JP" altLang="en-US" sz="11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５日（金）</a:t>
                      </a:r>
                      <a:endParaRPr kumimoji="1" lang="ja-JP" altLang="en-US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１９日（金）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1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　　　　　 　　</a:t>
                      </a:r>
                      <a:r>
                        <a:rPr kumimoji="1" lang="ja-JP" altLang="en-US" sz="16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５</a:t>
                      </a:r>
                      <a:r>
                        <a:rPr kumimoji="1" lang="ja-JP" altLang="en-US" sz="11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 月</a:t>
                      </a:r>
                      <a:endParaRPr kumimoji="1" lang="ja-JP" altLang="en-US" sz="11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１０日（金）</a:t>
                      </a:r>
                      <a:endParaRPr kumimoji="1" lang="ja-JP" altLang="en-US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２４日（金）</a:t>
                      </a:r>
                      <a:endParaRPr kumimoji="1" lang="ja-JP" altLang="en-US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1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　　　　 　　　</a:t>
                      </a:r>
                      <a:r>
                        <a:rPr kumimoji="1" lang="ja-JP" altLang="en-US" sz="16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６</a:t>
                      </a:r>
                      <a:r>
                        <a:rPr kumimoji="1" lang="ja-JP" altLang="en-US" sz="11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 月</a:t>
                      </a:r>
                      <a:endParaRPr kumimoji="1" lang="ja-JP" altLang="en-US" sz="11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７日（金）</a:t>
                      </a:r>
                      <a:endParaRPr kumimoji="1" lang="ja-JP" altLang="en-US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２１日（金）</a:t>
                      </a:r>
                      <a:endParaRPr kumimoji="1" lang="ja-JP" altLang="en-US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1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　　　　 　　　</a:t>
                      </a:r>
                      <a:r>
                        <a:rPr kumimoji="1" lang="ja-JP" altLang="en-US" sz="16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７</a:t>
                      </a:r>
                      <a:r>
                        <a:rPr kumimoji="1" lang="ja-JP" altLang="en-US" sz="11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 月</a:t>
                      </a:r>
                      <a:endParaRPr kumimoji="1" lang="ja-JP" altLang="en-US" sz="11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５日（金）</a:t>
                      </a:r>
                      <a:endParaRPr kumimoji="1" lang="ja-JP" altLang="en-US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２６日（金）</a:t>
                      </a:r>
                      <a:endParaRPr kumimoji="1" lang="ja-JP" altLang="en-US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1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　　　　 　　　</a:t>
                      </a:r>
                      <a:r>
                        <a:rPr kumimoji="1" lang="ja-JP" altLang="en-US" sz="16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８</a:t>
                      </a:r>
                      <a:r>
                        <a:rPr kumimoji="1" lang="ja-JP" altLang="en-US" sz="11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 月</a:t>
                      </a:r>
                      <a:endParaRPr kumimoji="1" lang="ja-JP" altLang="en-US" sz="11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２日（金）</a:t>
                      </a:r>
                      <a:endParaRPr kumimoji="1" lang="ja-JP" altLang="en-US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kumimoji="1" lang="ja-JP" altLang="en-US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1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　　　 　</a:t>
                      </a:r>
                      <a:r>
                        <a:rPr kumimoji="1" lang="ja-JP" altLang="en-US" sz="1100" baseline="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  </a:t>
                      </a:r>
                      <a:r>
                        <a:rPr kumimoji="1" lang="ja-JP" altLang="en-US" sz="11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　</a:t>
                      </a:r>
                      <a:r>
                        <a:rPr kumimoji="1" lang="ja-JP" altLang="en-US" sz="16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９</a:t>
                      </a:r>
                      <a:r>
                        <a:rPr kumimoji="1" lang="ja-JP" altLang="en-US" sz="11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 月</a:t>
                      </a:r>
                      <a:endParaRPr kumimoji="1" lang="ja-JP" altLang="en-US" sz="11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６日（金）</a:t>
                      </a:r>
                      <a:endParaRPr kumimoji="1" lang="ja-JP" altLang="en-US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２０日（金）</a:t>
                      </a:r>
                      <a:endParaRPr kumimoji="1" lang="ja-JP" altLang="en-US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1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　　　　</a:t>
                      </a:r>
                      <a:r>
                        <a:rPr kumimoji="1" lang="ja-JP" altLang="en-US" sz="1100" baseline="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  </a:t>
                      </a:r>
                      <a:r>
                        <a:rPr kumimoji="1" lang="ja-JP" altLang="en-US" sz="11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</a:t>
                      </a:r>
                      <a:r>
                        <a:rPr kumimoji="1" lang="ja-JP" altLang="en-US" sz="16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１０</a:t>
                      </a:r>
                      <a:r>
                        <a:rPr kumimoji="1" lang="ja-JP" altLang="en-US" sz="11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 月</a:t>
                      </a:r>
                      <a:endParaRPr kumimoji="1" lang="ja-JP" altLang="en-US" sz="11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４日（金）</a:t>
                      </a:r>
                      <a:endParaRPr kumimoji="1" lang="ja-JP" altLang="en-US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１８日（金）</a:t>
                      </a:r>
                      <a:endParaRPr kumimoji="1" lang="ja-JP" altLang="en-US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1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　　　　</a:t>
                      </a:r>
                      <a:r>
                        <a:rPr kumimoji="1" lang="ja-JP" altLang="en-US" sz="1100" baseline="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  </a:t>
                      </a:r>
                      <a:r>
                        <a:rPr kumimoji="1" lang="ja-JP" altLang="en-US" sz="11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</a:t>
                      </a:r>
                      <a:r>
                        <a:rPr kumimoji="1" lang="ja-JP" altLang="en-US" sz="16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１１</a:t>
                      </a:r>
                      <a:r>
                        <a:rPr kumimoji="1" lang="ja-JP" altLang="en-US" sz="11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 月</a:t>
                      </a:r>
                      <a:endParaRPr kumimoji="1" lang="ja-JP" altLang="en-US" sz="11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１日（金）</a:t>
                      </a:r>
                      <a:endParaRPr kumimoji="1" lang="ja-JP" altLang="en-US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２２日（金）</a:t>
                      </a:r>
                      <a:endParaRPr kumimoji="1" lang="ja-JP" altLang="en-US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1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　　　　　 </a:t>
                      </a:r>
                      <a:r>
                        <a:rPr kumimoji="1" lang="ja-JP" altLang="en-US" sz="1100" baseline="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 </a:t>
                      </a:r>
                      <a:r>
                        <a:rPr kumimoji="1" lang="ja-JP" altLang="en-US" sz="16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１２</a:t>
                      </a:r>
                      <a:r>
                        <a:rPr kumimoji="1" lang="ja-JP" altLang="en-US" sz="11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 月</a:t>
                      </a:r>
                      <a:endParaRPr kumimoji="1" lang="ja-JP" altLang="en-US" sz="11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kumimoji="1" lang="ja-JP" altLang="en-US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２０日（金）</a:t>
                      </a:r>
                      <a:endParaRPr kumimoji="1" lang="ja-JP" altLang="en-US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1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２０２０年　　 </a:t>
                      </a:r>
                      <a:r>
                        <a:rPr kumimoji="1" lang="ja-JP" altLang="en-US" sz="16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１</a:t>
                      </a:r>
                      <a:r>
                        <a:rPr kumimoji="1" lang="ja-JP" altLang="en-US" sz="11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 月</a:t>
                      </a:r>
                      <a:endParaRPr kumimoji="1" lang="ja-JP" altLang="en-US" sz="11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１０日（金）</a:t>
                      </a:r>
                      <a:endParaRPr kumimoji="1" lang="ja-JP" altLang="en-US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２４日（金）</a:t>
                      </a:r>
                      <a:endParaRPr kumimoji="1" lang="ja-JP" altLang="en-US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1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　　　　　 　　</a:t>
                      </a:r>
                      <a:r>
                        <a:rPr kumimoji="1" lang="ja-JP" altLang="en-US" sz="16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２</a:t>
                      </a:r>
                      <a:r>
                        <a:rPr kumimoji="1" lang="ja-JP" altLang="en-US" sz="11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 月</a:t>
                      </a:r>
                      <a:endParaRPr kumimoji="1" lang="ja-JP" altLang="en-US" sz="11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７日（金）</a:t>
                      </a:r>
                      <a:endParaRPr kumimoji="1" lang="ja-JP" altLang="en-US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２１日（金）</a:t>
                      </a:r>
                      <a:endParaRPr kumimoji="1" lang="ja-JP" altLang="en-US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1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　　　　　　 　</a:t>
                      </a:r>
                      <a:r>
                        <a:rPr kumimoji="1" lang="ja-JP" altLang="en-US" sz="16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３</a:t>
                      </a:r>
                      <a:r>
                        <a:rPr kumimoji="1" lang="ja-JP" altLang="en-US" sz="11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 月</a:t>
                      </a:r>
                      <a:endParaRPr kumimoji="1" lang="ja-JP" altLang="en-US" sz="11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６日（金）</a:t>
                      </a:r>
                      <a:endParaRPr kumimoji="1" lang="ja-JP" altLang="en-US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２７日（金）</a:t>
                      </a:r>
                      <a:endParaRPr kumimoji="1" lang="ja-JP" altLang="en-US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3378200" y="9265859"/>
            <a:ext cx="3341904" cy="57708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ja-JP" sz="1050" dirty="0"/>
              <a:t>【</a:t>
            </a:r>
            <a:r>
              <a:rPr kumimoji="1" lang="ja-JP" altLang="en-US" sz="1050" dirty="0" smtClean="0"/>
              <a:t>お問合せ先</a:t>
            </a:r>
            <a:r>
              <a:rPr kumimoji="1" lang="en-US" altLang="ja-JP" sz="1050" dirty="0" smtClean="0"/>
              <a:t>】</a:t>
            </a:r>
          </a:p>
          <a:p>
            <a:r>
              <a:rPr kumimoji="1" lang="ja-JP" altLang="en-US" sz="1050" dirty="0" smtClean="0"/>
              <a:t>岩内町役場 保健福祉課 健康推進担当（１階１０番窓口）</a:t>
            </a:r>
            <a:endParaRPr kumimoji="1" lang="en-US" altLang="ja-JP" sz="1050" dirty="0" smtClean="0"/>
          </a:p>
          <a:p>
            <a:r>
              <a:rPr lang="ja-JP" altLang="en-US" sz="1050" dirty="0" smtClean="0"/>
              <a:t>電話： </a:t>
            </a:r>
            <a:r>
              <a:rPr lang="en-US" altLang="ja-JP" sz="1050" dirty="0" smtClean="0"/>
              <a:t>(0135)  67 - 7086</a:t>
            </a:r>
            <a:r>
              <a:rPr lang="ja-JP" altLang="en-US" sz="1050" dirty="0" smtClean="0"/>
              <a:t>　</a:t>
            </a:r>
            <a:r>
              <a:rPr lang="ja-JP" altLang="en-US" sz="1050" dirty="0"/>
              <a:t>（</a:t>
            </a:r>
            <a:r>
              <a:rPr lang="en-US" altLang="ja-JP" sz="1050" dirty="0" smtClean="0"/>
              <a:t>8</a:t>
            </a:r>
            <a:r>
              <a:rPr lang="ja-JP" altLang="en-US" sz="1050" dirty="0" smtClean="0"/>
              <a:t>：</a:t>
            </a:r>
            <a:r>
              <a:rPr lang="en-US" altLang="ja-JP" sz="1050" dirty="0" smtClean="0"/>
              <a:t>45 </a:t>
            </a:r>
            <a:r>
              <a:rPr lang="ja-JP" altLang="en-US" sz="1050" dirty="0" smtClean="0"/>
              <a:t>～ </a:t>
            </a:r>
            <a:r>
              <a:rPr lang="en-US" altLang="ja-JP" sz="1050" dirty="0" smtClean="0"/>
              <a:t>17</a:t>
            </a:r>
            <a:r>
              <a:rPr lang="ja-JP" altLang="en-US" sz="1050" dirty="0" smtClean="0"/>
              <a:t>：</a:t>
            </a:r>
            <a:r>
              <a:rPr lang="en-US" altLang="ja-JP" sz="1050" dirty="0" smtClean="0"/>
              <a:t>15</a:t>
            </a:r>
            <a:r>
              <a:rPr lang="ja-JP" altLang="en-US" sz="1050" dirty="0" smtClean="0"/>
              <a:t>）</a:t>
            </a:r>
            <a:endParaRPr kumimoji="1" lang="ja-JP" altLang="en-US" sz="1050" dirty="0"/>
          </a:p>
        </p:txBody>
      </p:sp>
      <p:grpSp>
        <p:nvGrpSpPr>
          <p:cNvPr id="39" name="グループ化 38"/>
          <p:cNvGrpSpPr/>
          <p:nvPr/>
        </p:nvGrpSpPr>
        <p:grpSpPr>
          <a:xfrm>
            <a:off x="137897" y="9265859"/>
            <a:ext cx="3088366" cy="577081"/>
            <a:chOff x="137897" y="9209876"/>
            <a:chExt cx="3088366" cy="577081"/>
          </a:xfrm>
        </p:grpSpPr>
        <p:sp>
          <p:nvSpPr>
            <p:cNvPr id="38" name="雲 37"/>
            <p:cNvSpPr/>
            <p:nvPr/>
          </p:nvSpPr>
          <p:spPr>
            <a:xfrm>
              <a:off x="137897" y="9209876"/>
              <a:ext cx="3088366" cy="577081"/>
            </a:xfrm>
            <a:prstGeom prst="cloud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579176" y="9282972"/>
              <a:ext cx="245692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dirty="0" smtClean="0"/>
                <a:t>日程は変更になる可能性があります。</a:t>
              </a:r>
              <a:endParaRPr kumimoji="1" lang="en-US" altLang="ja-JP" sz="1100" dirty="0" smtClean="0"/>
            </a:p>
            <a:p>
              <a:pPr algn="ctr"/>
              <a:r>
                <a:rPr kumimoji="1" lang="ja-JP" altLang="en-US" sz="1100" dirty="0" smtClean="0"/>
                <a:t>広報などでご確認下さい。 </a:t>
              </a:r>
              <a:endParaRPr kumimoji="1" lang="ja-JP" altLang="en-US" sz="1100" dirty="0"/>
            </a:p>
          </p:txBody>
        </p:sp>
      </p:grpSp>
      <p:sp>
        <p:nvSpPr>
          <p:cNvPr id="13" name="テキスト ボックス 12"/>
          <p:cNvSpPr txBox="1"/>
          <p:nvPr/>
        </p:nvSpPr>
        <p:spPr>
          <a:xfrm>
            <a:off x="221810" y="1198476"/>
            <a:ext cx="4959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会場： </a:t>
            </a:r>
            <a:r>
              <a:rPr kumimoji="1"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保健センター 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（役場庁舎内）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62893" y="1620742"/>
            <a:ext cx="551360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ご予約は </a:t>
            </a:r>
            <a:r>
              <a:rPr kumimoji="1" lang="ja-JP" altLang="en-US" sz="2000" b="1" dirty="0" smtClean="0">
                <a:solidFill>
                  <a:sysClr val="windowText" lastClr="0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健康推進担当</a:t>
            </a:r>
            <a:r>
              <a:rPr lang="ja-JP" altLang="en-US" sz="2000" b="1" dirty="0" smtClean="0">
                <a:solidFill>
                  <a:sysClr val="windowText" lastClr="0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 ６７ </a:t>
            </a:r>
            <a:r>
              <a:rPr lang="en-US" altLang="ja-JP" sz="2000" b="1" dirty="0" smtClean="0">
                <a:solidFill>
                  <a:sysClr val="windowText" lastClr="0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- </a:t>
            </a:r>
            <a:r>
              <a:rPr lang="ja-JP" altLang="en-US" sz="2000" b="1" dirty="0" smtClean="0">
                <a:solidFill>
                  <a:sysClr val="windowText" lastClr="0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７０８６ ）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まで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ご連絡下さい。（予約の方を優先させていただきます）</a:t>
            </a:r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41" name="グループ化 40"/>
          <p:cNvGrpSpPr/>
          <p:nvPr/>
        </p:nvGrpSpPr>
        <p:grpSpPr>
          <a:xfrm>
            <a:off x="5252195" y="3685742"/>
            <a:ext cx="1451167" cy="860046"/>
            <a:chOff x="142438" y="2555482"/>
            <a:chExt cx="1451167" cy="860046"/>
          </a:xfrm>
        </p:grpSpPr>
        <p:sp>
          <p:nvSpPr>
            <p:cNvPr id="40" name="大波 39"/>
            <p:cNvSpPr/>
            <p:nvPr/>
          </p:nvSpPr>
          <p:spPr>
            <a:xfrm>
              <a:off x="302055" y="2555482"/>
              <a:ext cx="1094735" cy="860046"/>
            </a:xfrm>
            <a:prstGeom prst="wave">
              <a:avLst>
                <a:gd name="adj1" fmla="val 7315"/>
                <a:gd name="adj2" fmla="val -325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142438" y="2681173"/>
              <a:ext cx="1451167" cy="577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05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体重・血圧測定</a:t>
              </a:r>
              <a:endParaRPr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algn="ctr"/>
              <a:r>
                <a:rPr kumimoji="1" lang="ja-JP" altLang="en-US" sz="105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尿</a:t>
              </a:r>
              <a:r>
                <a:rPr kumimoji="1" lang="ja-JP" altLang="en-US" sz="105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検査も</a:t>
              </a:r>
              <a:endParaRPr kumimoji="1"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algn="ctr"/>
              <a:r>
                <a:rPr lang="ja-JP" altLang="en-US" sz="105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できます。</a:t>
              </a:r>
              <a:endParaRPr kumimoji="1"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26" name="フリーフォーム 25"/>
          <p:cNvSpPr/>
          <p:nvPr/>
        </p:nvSpPr>
        <p:spPr>
          <a:xfrm>
            <a:off x="221810" y="141925"/>
            <a:ext cx="6473228" cy="126748"/>
          </a:xfrm>
          <a:custGeom>
            <a:avLst/>
            <a:gdLst>
              <a:gd name="connsiteX0" fmla="*/ 0 w 6473228"/>
              <a:gd name="connsiteY0" fmla="*/ 126748 h 126748"/>
              <a:gd name="connsiteX1" fmla="*/ 1104523 w 6473228"/>
              <a:gd name="connsiteY1" fmla="*/ 45267 h 126748"/>
              <a:gd name="connsiteX2" fmla="*/ 2942376 w 6473228"/>
              <a:gd name="connsiteY2" fmla="*/ 0 h 126748"/>
              <a:gd name="connsiteX3" fmla="*/ 4671588 w 6473228"/>
              <a:gd name="connsiteY3" fmla="*/ 18106 h 126748"/>
              <a:gd name="connsiteX4" fmla="*/ 6020555 w 6473228"/>
              <a:gd name="connsiteY4" fmla="*/ 72427 h 126748"/>
              <a:gd name="connsiteX5" fmla="*/ 6473228 w 6473228"/>
              <a:gd name="connsiteY5" fmla="*/ 117695 h 126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73228" h="126748">
                <a:moveTo>
                  <a:pt x="0" y="126748"/>
                </a:moveTo>
                <a:cubicBezTo>
                  <a:pt x="307063" y="96570"/>
                  <a:pt x="614127" y="66392"/>
                  <a:pt x="1104523" y="45267"/>
                </a:cubicBezTo>
                <a:cubicBezTo>
                  <a:pt x="1594919" y="24142"/>
                  <a:pt x="2942376" y="0"/>
                  <a:pt x="2942376" y="0"/>
                </a:cubicBezTo>
                <a:lnTo>
                  <a:pt x="4671588" y="18106"/>
                </a:lnTo>
                <a:cubicBezTo>
                  <a:pt x="5184618" y="30177"/>
                  <a:pt x="5720282" y="55829"/>
                  <a:pt x="6020555" y="72427"/>
                </a:cubicBezTo>
                <a:cubicBezTo>
                  <a:pt x="6320828" y="89025"/>
                  <a:pt x="6397028" y="103360"/>
                  <a:pt x="6473228" y="117695"/>
                </a:cubicBezTo>
              </a:path>
            </a:pathLst>
          </a:custGeom>
          <a:noFill/>
          <a:ln w="187325">
            <a:solidFill>
              <a:srgbClr val="FF7C80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6" name="グループ化 35"/>
          <p:cNvGrpSpPr/>
          <p:nvPr/>
        </p:nvGrpSpPr>
        <p:grpSpPr>
          <a:xfrm>
            <a:off x="1658031" y="3312574"/>
            <a:ext cx="1702752" cy="1654163"/>
            <a:chOff x="2375702" y="3332098"/>
            <a:chExt cx="1702752" cy="1654163"/>
          </a:xfrm>
        </p:grpSpPr>
        <p:sp>
          <p:nvSpPr>
            <p:cNvPr id="16" name="テキスト ボックス 15"/>
            <p:cNvSpPr txBox="1"/>
            <p:nvPr/>
          </p:nvSpPr>
          <p:spPr>
            <a:xfrm>
              <a:off x="2375702" y="4463041"/>
              <a:ext cx="17027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 smtClean="0">
                  <a:effectLst>
                    <a:glow rad="228600">
                      <a:schemeClr val="accent4">
                        <a:satMod val="175000"/>
                        <a:alpha val="40000"/>
                      </a:schemeClr>
                    </a:glo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栄養士</a:t>
              </a:r>
              <a:r>
                <a:rPr kumimoji="1"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による</a:t>
              </a:r>
              <a:endPara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algn="ctr"/>
              <a:r>
                <a:rPr kumimoji="1"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栄養相談</a:t>
              </a:r>
              <a:endPara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pic>
          <p:nvPicPr>
            <p:cNvPr id="30" name="図 2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70" r="7533" b="44803"/>
            <a:stretch/>
          </p:blipFill>
          <p:spPr>
            <a:xfrm>
              <a:off x="2432125" y="3332098"/>
              <a:ext cx="1588275" cy="1172344"/>
            </a:xfrm>
            <a:prstGeom prst="rect">
              <a:avLst/>
            </a:prstGeom>
          </p:spPr>
        </p:pic>
      </p:grpSp>
      <p:grpSp>
        <p:nvGrpSpPr>
          <p:cNvPr id="37" name="グループ化 36"/>
          <p:cNvGrpSpPr/>
          <p:nvPr/>
        </p:nvGrpSpPr>
        <p:grpSpPr>
          <a:xfrm>
            <a:off x="3458424" y="3328138"/>
            <a:ext cx="1988079" cy="1639853"/>
            <a:chOff x="4369310" y="3311689"/>
            <a:chExt cx="1988079" cy="1639853"/>
          </a:xfrm>
        </p:grpSpPr>
        <p:sp>
          <p:nvSpPr>
            <p:cNvPr id="17" name="テキスト ボックス 16"/>
            <p:cNvSpPr txBox="1"/>
            <p:nvPr/>
          </p:nvSpPr>
          <p:spPr>
            <a:xfrm>
              <a:off x="4369310" y="4428322"/>
              <a:ext cx="198807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400" dirty="0">
                  <a:effectLst>
                    <a:glow rad="228600">
                      <a:schemeClr val="accent4">
                        <a:satMod val="175000"/>
                        <a:alpha val="40000"/>
                      </a:schemeClr>
                    </a:glo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健康運動指導士</a:t>
              </a:r>
              <a:r>
                <a:rPr kumimoji="1"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による運動指導</a:t>
              </a:r>
              <a:endPara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pic>
          <p:nvPicPr>
            <p:cNvPr id="31" name="図 3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42606" y="3311689"/>
              <a:ext cx="837144" cy="1211301"/>
            </a:xfrm>
            <a:prstGeom prst="rect">
              <a:avLst/>
            </a:prstGeom>
          </p:spPr>
        </p:pic>
        <p:pic>
          <p:nvPicPr>
            <p:cNvPr id="32" name="図 3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21695" y="3386571"/>
              <a:ext cx="998893" cy="1165584"/>
            </a:xfrm>
            <a:prstGeom prst="rect">
              <a:avLst/>
            </a:prstGeom>
          </p:spPr>
        </p:pic>
      </p:grpSp>
      <p:grpSp>
        <p:nvGrpSpPr>
          <p:cNvPr id="35" name="グループ化 34"/>
          <p:cNvGrpSpPr/>
          <p:nvPr/>
        </p:nvGrpSpPr>
        <p:grpSpPr>
          <a:xfrm>
            <a:off x="90049" y="3456108"/>
            <a:ext cx="1584911" cy="1509171"/>
            <a:chOff x="-36951" y="3456108"/>
            <a:chExt cx="1584911" cy="1509171"/>
          </a:xfrm>
        </p:grpSpPr>
        <p:sp>
          <p:nvSpPr>
            <p:cNvPr id="15" name="テキスト ボックス 14"/>
            <p:cNvSpPr txBox="1"/>
            <p:nvPr/>
          </p:nvSpPr>
          <p:spPr>
            <a:xfrm>
              <a:off x="-36951" y="4442059"/>
              <a:ext cx="158491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 smtClean="0">
                  <a:effectLst>
                    <a:glow rad="139700">
                      <a:schemeClr val="accent4">
                        <a:satMod val="175000"/>
                        <a:alpha val="40000"/>
                      </a:schemeClr>
                    </a:glo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保健師</a:t>
              </a:r>
              <a:r>
                <a:rPr kumimoji="1"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による</a:t>
              </a:r>
              <a:endPara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algn="ctr"/>
              <a:r>
                <a:rPr kumimoji="1"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健康相談</a:t>
              </a:r>
              <a:endPara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pic>
          <p:nvPicPr>
            <p:cNvPr id="33" name="図 32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33" r="4634" b="20747"/>
            <a:stretch/>
          </p:blipFill>
          <p:spPr>
            <a:xfrm>
              <a:off x="84289" y="3456108"/>
              <a:ext cx="1372066" cy="1057162"/>
            </a:xfrm>
            <a:prstGeom prst="rect">
              <a:avLst/>
            </a:prstGeom>
          </p:spPr>
        </p:pic>
      </p:grpSp>
      <p:grpSp>
        <p:nvGrpSpPr>
          <p:cNvPr id="44" name="グループ化 43"/>
          <p:cNvGrpSpPr/>
          <p:nvPr/>
        </p:nvGrpSpPr>
        <p:grpSpPr>
          <a:xfrm>
            <a:off x="72374" y="2475302"/>
            <a:ext cx="1854811" cy="293773"/>
            <a:chOff x="137898" y="2711731"/>
            <a:chExt cx="1854811" cy="293773"/>
          </a:xfrm>
        </p:grpSpPr>
        <p:sp>
          <p:nvSpPr>
            <p:cNvPr id="42" name="雲形吹き出し 41"/>
            <p:cNvSpPr/>
            <p:nvPr/>
          </p:nvSpPr>
          <p:spPr>
            <a:xfrm>
              <a:off x="137898" y="2711731"/>
              <a:ext cx="1669774" cy="293773"/>
            </a:xfrm>
            <a:prstGeom prst="cloudCallout">
              <a:avLst>
                <a:gd name="adj1" fmla="val -30014"/>
                <a:gd name="adj2" fmla="val 74695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224696" y="2711731"/>
              <a:ext cx="17680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spc="-150" dirty="0"/>
                <a:t>生活習慣病</a:t>
              </a:r>
              <a:r>
                <a:rPr kumimoji="1" lang="ja-JP" altLang="en-US" sz="1200" spc="-150" dirty="0" smtClean="0"/>
                <a:t>と言われた</a:t>
              </a:r>
              <a:r>
                <a:rPr lang="en-US" altLang="ja-JP" sz="1200" spc="-150" dirty="0" smtClean="0"/>
                <a:t>…</a:t>
              </a:r>
              <a:endParaRPr kumimoji="1" lang="ja-JP" altLang="en-US" sz="1200" spc="-150" dirty="0"/>
            </a:p>
          </p:txBody>
        </p:sp>
      </p:grpSp>
      <p:grpSp>
        <p:nvGrpSpPr>
          <p:cNvPr id="48" name="グループ化 47"/>
          <p:cNvGrpSpPr/>
          <p:nvPr/>
        </p:nvGrpSpPr>
        <p:grpSpPr>
          <a:xfrm>
            <a:off x="344419" y="2824671"/>
            <a:ext cx="2273990" cy="308832"/>
            <a:chOff x="106449" y="2670034"/>
            <a:chExt cx="2273990" cy="308832"/>
          </a:xfrm>
        </p:grpSpPr>
        <p:sp>
          <p:nvSpPr>
            <p:cNvPr id="49" name="雲形吹き出し 48"/>
            <p:cNvSpPr/>
            <p:nvPr/>
          </p:nvSpPr>
          <p:spPr>
            <a:xfrm>
              <a:off x="106449" y="2680648"/>
              <a:ext cx="1928363" cy="298218"/>
            </a:xfrm>
            <a:prstGeom prst="cloudCallout">
              <a:avLst>
                <a:gd name="adj1" fmla="val -30719"/>
                <a:gd name="adj2" fmla="val 62500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181536" y="2670034"/>
              <a:ext cx="219890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spc="-150" dirty="0" smtClean="0"/>
                <a:t>生活改善するにはどうしたら？</a:t>
              </a:r>
              <a:endParaRPr kumimoji="1" lang="ja-JP" altLang="en-US" sz="1200" spc="-150" dirty="0"/>
            </a:p>
          </p:txBody>
        </p:sp>
      </p:grpSp>
      <p:grpSp>
        <p:nvGrpSpPr>
          <p:cNvPr id="66" name="グループ化 65"/>
          <p:cNvGrpSpPr/>
          <p:nvPr/>
        </p:nvGrpSpPr>
        <p:grpSpPr>
          <a:xfrm>
            <a:off x="4642987" y="3156651"/>
            <a:ext cx="2170188" cy="415498"/>
            <a:chOff x="3944534" y="3006690"/>
            <a:chExt cx="2170188" cy="415498"/>
          </a:xfrm>
        </p:grpSpPr>
        <p:sp>
          <p:nvSpPr>
            <p:cNvPr id="64" name="角丸四角形 63"/>
            <p:cNvSpPr/>
            <p:nvPr/>
          </p:nvSpPr>
          <p:spPr>
            <a:xfrm>
              <a:off x="4151276" y="3067325"/>
              <a:ext cx="1774807" cy="135623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/>
            </a:p>
          </p:txBody>
        </p:sp>
        <p:sp>
          <p:nvSpPr>
            <p:cNvPr id="65" name="角丸四角形 64"/>
            <p:cNvSpPr/>
            <p:nvPr/>
          </p:nvSpPr>
          <p:spPr>
            <a:xfrm>
              <a:off x="4366913" y="3231094"/>
              <a:ext cx="1306252" cy="147413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/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3944534" y="3006690"/>
              <a:ext cx="2170188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05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生活の中</a:t>
              </a:r>
              <a:r>
                <a:rPr lang="ja-JP" altLang="en-US" sz="105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で取り組めることを</a:t>
              </a:r>
              <a:endParaRPr lang="en-US" altLang="ja-JP" sz="105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algn="ctr"/>
              <a:r>
                <a:rPr lang="ja-JP" altLang="en-US" sz="105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一緒に探しましょう！</a:t>
              </a:r>
              <a:endParaRPr kumimoji="1" lang="ja-JP" altLang="en-US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51" name="グループ化 50"/>
          <p:cNvGrpSpPr/>
          <p:nvPr/>
        </p:nvGrpSpPr>
        <p:grpSpPr>
          <a:xfrm>
            <a:off x="1987868" y="2501847"/>
            <a:ext cx="2245401" cy="295253"/>
            <a:chOff x="130207" y="2693460"/>
            <a:chExt cx="2245401" cy="295253"/>
          </a:xfrm>
        </p:grpSpPr>
        <p:sp>
          <p:nvSpPr>
            <p:cNvPr id="52" name="雲形吹き出し 51"/>
            <p:cNvSpPr/>
            <p:nvPr/>
          </p:nvSpPr>
          <p:spPr>
            <a:xfrm>
              <a:off x="130207" y="2693460"/>
              <a:ext cx="2084487" cy="295253"/>
            </a:xfrm>
            <a:prstGeom prst="cloudCallout">
              <a:avLst>
                <a:gd name="adj1" fmla="val -30719"/>
                <a:gd name="adj2" fmla="val 62500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テキスト ボックス 52"/>
            <p:cNvSpPr txBox="1"/>
            <p:nvPr/>
          </p:nvSpPr>
          <p:spPr>
            <a:xfrm>
              <a:off x="176705" y="2704691"/>
              <a:ext cx="219890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spc="-150" dirty="0"/>
                <a:t>自分</a:t>
              </a:r>
              <a:r>
                <a:rPr lang="ja-JP" altLang="en-US" sz="1200" spc="-150" dirty="0" smtClean="0"/>
                <a:t>に合った運動ってなんだろう？</a:t>
              </a:r>
              <a:endParaRPr kumimoji="1" lang="ja-JP" altLang="en-US" sz="1200" spc="-150" dirty="0"/>
            </a:p>
          </p:txBody>
        </p:sp>
      </p:grpSp>
      <p:grpSp>
        <p:nvGrpSpPr>
          <p:cNvPr id="57" name="グループ化 56"/>
          <p:cNvGrpSpPr/>
          <p:nvPr/>
        </p:nvGrpSpPr>
        <p:grpSpPr>
          <a:xfrm>
            <a:off x="2445052" y="2852460"/>
            <a:ext cx="2245401" cy="295253"/>
            <a:chOff x="130207" y="2693460"/>
            <a:chExt cx="2245401" cy="295253"/>
          </a:xfrm>
        </p:grpSpPr>
        <p:sp>
          <p:nvSpPr>
            <p:cNvPr id="58" name="雲形吹き出し 57"/>
            <p:cNvSpPr/>
            <p:nvPr/>
          </p:nvSpPr>
          <p:spPr>
            <a:xfrm>
              <a:off x="130207" y="2693460"/>
              <a:ext cx="1688839" cy="295253"/>
            </a:xfrm>
            <a:prstGeom prst="cloudCallout">
              <a:avLst>
                <a:gd name="adj1" fmla="val -30719"/>
                <a:gd name="adj2" fmla="val 62500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テキスト ボックス 58"/>
            <p:cNvSpPr txBox="1"/>
            <p:nvPr/>
          </p:nvSpPr>
          <p:spPr>
            <a:xfrm>
              <a:off x="176705" y="2704691"/>
              <a:ext cx="219890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spc="-150" dirty="0" smtClean="0"/>
                <a:t>食事で気をつけることは？</a:t>
              </a:r>
              <a:endParaRPr kumimoji="1" lang="ja-JP" altLang="en-US" sz="1200" spc="-150" dirty="0"/>
            </a:p>
          </p:txBody>
        </p:sp>
      </p:grpSp>
      <p:grpSp>
        <p:nvGrpSpPr>
          <p:cNvPr id="67" name="グループ化 66"/>
          <p:cNvGrpSpPr/>
          <p:nvPr/>
        </p:nvGrpSpPr>
        <p:grpSpPr>
          <a:xfrm>
            <a:off x="4632521" y="2361987"/>
            <a:ext cx="2181706" cy="849514"/>
            <a:chOff x="4454637" y="2361987"/>
            <a:chExt cx="2181706" cy="849514"/>
          </a:xfrm>
        </p:grpSpPr>
        <p:sp>
          <p:nvSpPr>
            <p:cNvPr id="62" name="爆発 1 61"/>
            <p:cNvSpPr/>
            <p:nvPr/>
          </p:nvSpPr>
          <p:spPr>
            <a:xfrm>
              <a:off x="4682479" y="2361987"/>
              <a:ext cx="1680232" cy="751638"/>
            </a:xfrm>
            <a:prstGeom prst="irregularSeal1">
              <a:avLst/>
            </a:prstGeom>
            <a:solidFill>
              <a:srgbClr val="FFFF00">
                <a:alpha val="67000"/>
              </a:srgbClr>
            </a:solidFill>
            <a:ln>
              <a:solidFill>
                <a:srgbClr val="FF0000">
                  <a:alpha val="6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4454637" y="2380504"/>
              <a:ext cx="218170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400" spc="300" dirty="0" smtClean="0">
                  <a:ln>
                    <a:solidFill>
                      <a:schemeClr val="tx1"/>
                    </a:solidFill>
                  </a:ln>
                  <a:effectLst>
                    <a:glow rad="101600">
                      <a:schemeClr val="bg1">
                        <a:alpha val="40000"/>
                      </a:schemeClr>
                    </a:glow>
                  </a:effectLst>
                </a:rPr>
                <a:t>専門職が</a:t>
              </a:r>
              <a:endParaRPr kumimoji="1" lang="en-US" altLang="ja-JP" sz="2400" spc="300" dirty="0" smtClean="0">
                <a:ln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</a:endParaRPr>
            </a:p>
            <a:p>
              <a:pPr algn="ctr"/>
              <a:r>
                <a:rPr lang="ja-JP" altLang="en-US" sz="2400" dirty="0">
                  <a:ln>
                    <a:solidFill>
                      <a:schemeClr val="tx1"/>
                    </a:solidFill>
                  </a:ln>
                  <a:effectLst>
                    <a:glow rad="101600">
                      <a:schemeClr val="bg1">
                        <a:alpha val="40000"/>
                      </a:schemeClr>
                    </a:glow>
                  </a:effectLst>
                </a:rPr>
                <a:t>お答え</a:t>
              </a:r>
              <a:r>
                <a:rPr lang="ja-JP" altLang="en-US" sz="2400" dirty="0" smtClean="0">
                  <a:ln>
                    <a:solidFill>
                      <a:schemeClr val="tx1"/>
                    </a:solidFill>
                  </a:ln>
                  <a:effectLst>
                    <a:glow rad="101600">
                      <a:schemeClr val="bg1">
                        <a:alpha val="40000"/>
                      </a:schemeClr>
                    </a:glow>
                  </a:effectLst>
                </a:rPr>
                <a:t>します！</a:t>
              </a:r>
              <a:endParaRPr lang="en-US" altLang="ja-JP" sz="2400" dirty="0" smtClean="0">
                <a:ln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</a:endParaRPr>
            </a:p>
          </p:txBody>
        </p:sp>
      </p:grpSp>
      <p:sp>
        <p:nvSpPr>
          <p:cNvPr id="61" name="右矢印 60"/>
          <p:cNvSpPr/>
          <p:nvPr/>
        </p:nvSpPr>
        <p:spPr>
          <a:xfrm>
            <a:off x="4296296" y="2610646"/>
            <a:ext cx="293501" cy="443378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横巻き 1"/>
          <p:cNvSpPr/>
          <p:nvPr/>
        </p:nvSpPr>
        <p:spPr>
          <a:xfrm rot="1401100">
            <a:off x="5977969" y="2113139"/>
            <a:ext cx="827304" cy="390522"/>
          </a:xfrm>
          <a:prstGeom prst="horizontalScroll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ln w="3175">
                  <a:solidFill>
                    <a:sysClr val="windowText" lastClr="000000"/>
                  </a:solidFill>
                </a:ln>
              </a:rPr>
              <a:t>相談無料</a:t>
            </a:r>
            <a:endParaRPr kumimoji="1" lang="ja-JP" altLang="en-US" sz="11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14613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287</TotalTime>
  <Words>256</Words>
  <Application>Microsoft Office PowerPoint</Application>
  <PresentationFormat>A4 210 x 297 mm</PresentationFormat>
  <Paragraphs>64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HGP創英角ﾎﾟｯﾌﾟ体</vt:lpstr>
      <vt:lpstr>HG丸ｺﾞｼｯｸM-PRO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吉田 拓登</dc:creator>
  <cp:lastModifiedBy>吉田 拓登</cp:lastModifiedBy>
  <cp:revision>37</cp:revision>
  <cp:lastPrinted>2019-03-19T05:47:01Z</cp:lastPrinted>
  <dcterms:created xsi:type="dcterms:W3CDTF">2019-03-19T00:25:35Z</dcterms:created>
  <dcterms:modified xsi:type="dcterms:W3CDTF">2019-03-25T00:34:46Z</dcterms:modified>
</cp:coreProperties>
</file>